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</p:sldIdLst>
  <p:sldSz cy="10287000" cx="18288000"/>
  <p:notesSz cx="6858000" cy="9144000"/>
  <p:embeddedFontLst>
    <p:embeddedFont>
      <p:font typeface="Unbounded Medium"/>
      <p:regular r:id="rId73"/>
      <p:bold r:id="rId74"/>
    </p:embeddedFont>
    <p:embeddedFont>
      <p:font typeface="Lexend Light"/>
      <p:regular r:id="rId75"/>
      <p:bold r:id="rId76"/>
    </p:embeddedFont>
    <p:embeddedFont>
      <p:font typeface="Unbounded SemiBold"/>
      <p:regular r:id="rId77"/>
      <p:bold r:id="rId78"/>
    </p:embeddedFont>
    <p:embeddedFont>
      <p:font typeface="Oi"/>
      <p:regular r:id="rId79"/>
    </p:embeddedFont>
    <p:embeddedFont>
      <p:font typeface="Lexend"/>
      <p:regular r:id="rId80"/>
      <p:bold r:id="rId81"/>
    </p:embeddedFont>
    <p:embeddedFont>
      <p:font typeface="Unbounded"/>
      <p:regular r:id="rId82"/>
      <p:bold r:id="rId8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4" roundtripDataSignature="AMtx7mh+ooXBZcuMnTGaXxyd/4hN7W67g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2EB8EBE-F823-4E3B-9918-251AA96B6A5F}">
  <a:tblStyle styleId="{F2EB8EBE-F823-4E3B-9918-251AA96B6A5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customschemas.google.com/relationships/presentationmetadata" Target="metadata"/><Relationship Id="rId83" Type="http://schemas.openxmlformats.org/officeDocument/2006/relationships/font" Target="fonts/Unbounded-bold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Lexend-regular.fntdata"/><Relationship Id="rId82" Type="http://schemas.openxmlformats.org/officeDocument/2006/relationships/font" Target="fonts/Unbounded-regular.fntdata"/><Relationship Id="rId81" Type="http://schemas.openxmlformats.org/officeDocument/2006/relationships/font" Target="fonts/Lexen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UnboundedMedium-regular.fntdata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font" Target="fonts/LexendLight-regular.fntdata"/><Relationship Id="rId30" Type="http://schemas.openxmlformats.org/officeDocument/2006/relationships/slide" Target="slides/slide25.xml"/><Relationship Id="rId74" Type="http://schemas.openxmlformats.org/officeDocument/2006/relationships/font" Target="fonts/UnboundedMedium-bold.fntdata"/><Relationship Id="rId33" Type="http://schemas.openxmlformats.org/officeDocument/2006/relationships/slide" Target="slides/slide28.xml"/><Relationship Id="rId77" Type="http://schemas.openxmlformats.org/officeDocument/2006/relationships/font" Target="fonts/UnboundedSemiBold-regular.fntdata"/><Relationship Id="rId32" Type="http://schemas.openxmlformats.org/officeDocument/2006/relationships/slide" Target="slides/slide27.xml"/><Relationship Id="rId76" Type="http://schemas.openxmlformats.org/officeDocument/2006/relationships/font" Target="fonts/LexendLight-bold.fntdata"/><Relationship Id="rId35" Type="http://schemas.openxmlformats.org/officeDocument/2006/relationships/slide" Target="slides/slide30.xml"/><Relationship Id="rId79" Type="http://schemas.openxmlformats.org/officeDocument/2006/relationships/font" Target="fonts/Oi-regular.fntdata"/><Relationship Id="rId34" Type="http://schemas.openxmlformats.org/officeDocument/2006/relationships/slide" Target="slides/slide29.xml"/><Relationship Id="rId78" Type="http://schemas.openxmlformats.org/officeDocument/2006/relationships/font" Target="fonts/UnboundedSemiBold-bold.fntdata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cbf4216a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5cbf4216a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3706f489b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Wanted to explore and expand upon Mobile and AR - getting a sense of what pages we would want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Explain why we fleshed out these realizations</a:t>
            </a:r>
            <a:endParaRPr/>
          </a:p>
        </p:txBody>
      </p:sp>
      <p:sp>
        <p:nvSpPr>
          <p:cNvPr id="208" name="Google Shape;208;g293706f489b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5cbf4216a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25cbf4216a4_0_18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5cbe9d970c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5cbe9d970c_0_1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5cbe9d970c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25cbe9d970c_0_1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5cbe9d9eab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5cbe9d9eab_1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cbe9d9ea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5cbe9d9eab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5cbe9d970c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Mobile is portable, AR is unreasonable and expensive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Why is the design you chose superior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</a:rPr>
              <a:t>https://www.threekit.com/20-augmented-reality-statistics-you-should-know-in-2020</a:t>
            </a:r>
            <a:endParaRPr sz="2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5cbe9d970c_0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5cbe9d970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25cbe9d970c_0_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5cbe9d970c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Low-fi prototype construction a. How the prototype was built and operated; its features and interactions</a:t>
            </a:r>
            <a:endParaRPr/>
          </a:p>
        </p:txBody>
      </p:sp>
      <p:sp>
        <p:nvSpPr>
          <p:cNvPr id="305" name="Google Shape;305;g25cbe9d970c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25ce3b25584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25ce3b25584_2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5cbe9d97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5cbe9d970c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936f6e37d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Skim over this</a:t>
            </a:r>
            <a:endParaRPr/>
          </a:p>
        </p:txBody>
      </p:sp>
      <p:sp>
        <p:nvSpPr>
          <p:cNvPr id="350" name="Google Shape;350;g2936f6e37d7_0_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Explain why we grouped these together as simple tasks - as sharing news with friends requires you to complete a task in the first place, but recognized that these are separate</a:t>
            </a:r>
            <a:endParaRPr/>
          </a:p>
        </p:txBody>
      </p:sp>
      <p:sp>
        <p:nvSpPr>
          <p:cNvPr id="362" name="Google Shape;36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93706f489b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simple tasks are what you do most frequently, and in this case it’s just rolling a die to complete the task</a:t>
            </a:r>
            <a:endParaRPr/>
          </a:p>
        </p:txBody>
      </p:sp>
      <p:sp>
        <p:nvSpPr>
          <p:cNvPr id="376" name="Google Shape;376;g293706f489b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25ce012521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From there, you can share the news with friends</a:t>
            </a:r>
            <a:endParaRPr/>
          </a:p>
        </p:txBody>
      </p:sp>
      <p:sp>
        <p:nvSpPr>
          <p:cNvPr id="387" name="Google Shape;387;g25ce0125211_0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5cbe9d970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Rationale for moderate is that it requires a few more screens and effort and decisions, but is still pretty core to the frequency of use of our app, but less frequency than the simple tasks.</a:t>
            </a:r>
            <a:endParaRPr/>
          </a:p>
        </p:txBody>
      </p:sp>
      <p:sp>
        <p:nvSpPr>
          <p:cNvPr id="398" name="Google Shape;398;g25cbe9d970c_0_1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936f6e37d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2936f6e37d7_0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5cbe9d970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This is complex because we assumed that it would be the least frequent</a:t>
            </a:r>
            <a:endParaRPr/>
          </a:p>
        </p:txBody>
      </p:sp>
      <p:sp>
        <p:nvSpPr>
          <p:cNvPr id="419" name="Google Shape;419;g25cbe9d970c_0_1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936f6e37d7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2936f6e37d7_0_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5cbe9d970c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25cbe9d970c_0_1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5ce3b2558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finishing each task, we asked our users to reflect on the functionality of the app: which functions were clear &amp; intuitive? which ones were unclear, and what made them so?</a:t>
            </a:r>
            <a:endParaRPr/>
          </a:p>
        </p:txBody>
      </p:sp>
      <p:sp>
        <p:nvSpPr>
          <p:cNvPr id="450" name="Google Shape;450;g25ce3b25584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5cbe9d970c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leo testing: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1st goal: even in 2nd task, people tried to add friends since it was center frame.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wouldn’t scroll down it didn’t feel intuitive. we don’t want people to have to scroll on our app too much. </a:t>
            </a:r>
            <a:endParaRPr/>
          </a:p>
        </p:txBody>
      </p:sp>
      <p:sp>
        <p:nvSpPr>
          <p:cNvPr id="474" name="Google Shape;474;g25cbe9d970c_0_1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293706f489b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293706f489b_1_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5cbe9d970c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25cbe9d970c_0_1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93706f489b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293706f489b_1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293706f489b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293706f489b_1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93706f489b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g293706f489b_1_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93706f489b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293706f489b_1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93706f489b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Some usability goals were </a:t>
            </a:r>
            <a:r>
              <a:rPr lang="en-US"/>
              <a:t>achieved</a:t>
            </a:r>
            <a:r>
              <a:rPr lang="en-US"/>
              <a:t> well: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Other usability goals were not: </a:t>
            </a:r>
            <a:endParaRPr/>
          </a:p>
        </p:txBody>
      </p:sp>
      <p:sp>
        <p:nvSpPr>
          <p:cNvPr id="561" name="Google Shape;561;g293706f489b_1_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5cbe9d970c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habit-building users don’t care about the social feature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users struggled to create their own tasks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25cbe9d970c_0_1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5cbf4216a4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25cbf4216a4_0_7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93706f489b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g293706f489b_1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93706f489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hence we will address this</a:t>
            </a:r>
            <a:endParaRPr/>
          </a:p>
        </p:txBody>
      </p:sp>
      <p:sp>
        <p:nvSpPr>
          <p:cNvPr id="592" name="Google Shape;592;g293706f489b_1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5cf35d83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g25cf35d83db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293706f489b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g293706f489b_1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5cbe9d9eab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g25cbe9d9eab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5cbe9d9eab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g25cbe9d9eab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93706f489b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g293706f489b_1_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93706f489b_1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g293706f489b_1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93706f489b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leo testing: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1st goal: even in 2nd task, people tried to add friends since it was center frame.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dk1"/>
                </a:solidFill>
              </a:rPr>
              <a:t>wouldnt scroll down’l didnt feel intuitive. we don’t want people to have to scroll on our app too much.</a:t>
            </a:r>
            <a:endParaRPr/>
          </a:p>
        </p:txBody>
      </p:sp>
      <p:sp>
        <p:nvSpPr>
          <p:cNvPr id="669" name="Google Shape;669;g293706f489b_1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93706f489b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g293706f489b_1_10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5cbe9d9eab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25cbe9d9eab_1_9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2" name="Google Shape;92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5cbe9d9eab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US"/>
              <a:t>Wanted to make it more unique to our solution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gamifying and randomizing people’s daily tasks to feel like their turn in a game rather than a chore.</a:t>
            </a:r>
            <a:endParaRPr/>
          </a:p>
        </p:txBody>
      </p:sp>
      <p:sp>
        <p:nvSpPr>
          <p:cNvPr id="135" name="Google Shape;135;g25cbe9d9eab_1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4" name="Google Shape;100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cbf4216a4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concept sketches - skim</a:t>
            </a:r>
            <a:endParaRPr/>
          </a:p>
        </p:txBody>
      </p:sp>
      <p:sp>
        <p:nvSpPr>
          <p:cNvPr id="146" name="Google Shape;146;g25cbf4216a4_0_8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5cbf4216a4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25cbf4216a4_0_9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5cbf4216a4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g25cbf4216a4_0_1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4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39.png"/><Relationship Id="rId6" Type="http://schemas.openxmlformats.org/officeDocument/2006/relationships/image" Target="../media/image4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43.png"/><Relationship Id="rId5" Type="http://schemas.openxmlformats.org/officeDocument/2006/relationships/image" Target="../media/image37.png"/><Relationship Id="rId6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40.png"/><Relationship Id="rId6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5.png"/><Relationship Id="rId4" Type="http://schemas.openxmlformats.org/officeDocument/2006/relationships/image" Target="../media/image6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5.png"/><Relationship Id="rId4" Type="http://schemas.openxmlformats.org/officeDocument/2006/relationships/image" Target="../media/image6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46.png"/><Relationship Id="rId5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jpg"/><Relationship Id="rId4" Type="http://schemas.openxmlformats.org/officeDocument/2006/relationships/image" Target="../media/image37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7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image" Target="../media/image53.jpg"/><Relationship Id="rId5" Type="http://schemas.openxmlformats.org/officeDocument/2006/relationships/image" Target="../media/image45.jpg"/><Relationship Id="rId6" Type="http://schemas.openxmlformats.org/officeDocument/2006/relationships/image" Target="../media/image52.jpg"/><Relationship Id="rId7" Type="http://schemas.openxmlformats.org/officeDocument/2006/relationships/image" Target="../media/image54.jpg"/><Relationship Id="rId8" Type="http://schemas.openxmlformats.org/officeDocument/2006/relationships/image" Target="../media/image5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Relationship Id="rId4" Type="http://schemas.openxmlformats.org/officeDocument/2006/relationships/image" Target="../media/image37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image" Target="../media/image37.png"/><Relationship Id="rId5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6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5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5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5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6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6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jpg"/><Relationship Id="rId4" Type="http://schemas.openxmlformats.org/officeDocument/2006/relationships/image" Target="../media/image37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67.png"/><Relationship Id="rId6" Type="http://schemas.openxmlformats.org/officeDocument/2006/relationships/image" Target="../media/image66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75.png"/><Relationship Id="rId6" Type="http://schemas.openxmlformats.org/officeDocument/2006/relationships/image" Target="../media/image74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jpg"/><Relationship Id="rId4" Type="http://schemas.openxmlformats.org/officeDocument/2006/relationships/image" Target="../media/image37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75.png"/><Relationship Id="rId6" Type="http://schemas.openxmlformats.org/officeDocument/2006/relationships/image" Target="../media/image74.png"/><Relationship Id="rId7" Type="http://schemas.openxmlformats.org/officeDocument/2006/relationships/image" Target="../media/image76.png"/><Relationship Id="rId8" Type="http://schemas.openxmlformats.org/officeDocument/2006/relationships/image" Target="../media/image7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87.png"/><Relationship Id="rId6" Type="http://schemas.openxmlformats.org/officeDocument/2006/relationships/image" Target="../media/image94.png"/><Relationship Id="rId7" Type="http://schemas.openxmlformats.org/officeDocument/2006/relationships/image" Target="../media/image9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80.png"/><Relationship Id="rId6" Type="http://schemas.openxmlformats.org/officeDocument/2006/relationships/image" Target="../media/image85.png"/><Relationship Id="rId7" Type="http://schemas.openxmlformats.org/officeDocument/2006/relationships/image" Target="../media/image83.png"/><Relationship Id="rId8" Type="http://schemas.openxmlformats.org/officeDocument/2006/relationships/image" Target="../media/image8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0.jpg"/><Relationship Id="rId4" Type="http://schemas.openxmlformats.org/officeDocument/2006/relationships/image" Target="../media/image37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0.jpg"/><Relationship Id="rId4" Type="http://schemas.openxmlformats.org/officeDocument/2006/relationships/image" Target="../media/image37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Relationship Id="rId4" Type="http://schemas.openxmlformats.org/officeDocument/2006/relationships/image" Target="../media/image6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5.png"/><Relationship Id="rId4" Type="http://schemas.openxmlformats.org/officeDocument/2006/relationships/image" Target="../media/image6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7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7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7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7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png"/><Relationship Id="rId4" Type="http://schemas.openxmlformats.org/officeDocument/2006/relationships/image" Target="../media/image37.png"/><Relationship Id="rId5" Type="http://schemas.openxmlformats.org/officeDocument/2006/relationships/image" Target="../media/image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7.png"/><Relationship Id="rId4" Type="http://schemas.openxmlformats.org/officeDocument/2006/relationships/slide" Target="/ppt/slides/slide3.xml"/><Relationship Id="rId5" Type="http://schemas.openxmlformats.org/officeDocument/2006/relationships/image" Target="../media/image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png"/><Relationship Id="rId4" Type="http://schemas.openxmlformats.org/officeDocument/2006/relationships/slide" Target="/ppt/slides/slide3.xml"/><Relationship Id="rId5" Type="http://schemas.openxmlformats.org/officeDocument/2006/relationships/image" Target="../media/image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7.png"/><Relationship Id="rId4" Type="http://schemas.openxmlformats.org/officeDocument/2006/relationships/slide" Target="/ppt/slides/slide3.xml"/><Relationship Id="rId5" Type="http://schemas.openxmlformats.org/officeDocument/2006/relationships/image" Target="../media/image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png"/><Relationship Id="rId4" Type="http://schemas.openxmlformats.org/officeDocument/2006/relationships/slide" Target="/ppt/slides/slide3.xml"/><Relationship Id="rId5" Type="http://schemas.openxmlformats.org/officeDocument/2006/relationships/image" Target="../media/image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7.png"/><Relationship Id="rId4" Type="http://schemas.openxmlformats.org/officeDocument/2006/relationships/image" Target="../media/image117.jpg"/><Relationship Id="rId5" Type="http://schemas.openxmlformats.org/officeDocument/2006/relationships/image" Target="../media/image93.jpg"/><Relationship Id="rId6" Type="http://schemas.openxmlformats.org/officeDocument/2006/relationships/image" Target="../media/image88.jpg"/><Relationship Id="rId7" Type="http://schemas.openxmlformats.org/officeDocument/2006/relationships/slide" Target="/ppt/slides/slide3.xml"/><Relationship Id="rId8" Type="http://schemas.openxmlformats.org/officeDocument/2006/relationships/image" Target="../media/image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0.jpg"/><Relationship Id="rId4" Type="http://schemas.openxmlformats.org/officeDocument/2006/relationships/image" Target="../media/image37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2.jpg"/><Relationship Id="rId4" Type="http://schemas.openxmlformats.org/officeDocument/2006/relationships/image" Target="../media/image91.jpg"/><Relationship Id="rId5" Type="http://schemas.openxmlformats.org/officeDocument/2006/relationships/image" Target="../media/image103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8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60.xml.rels><?xml version="1.0" encoding="UTF-8" standalone="yes"?><Relationships xmlns="http://schemas.openxmlformats.org/package/2006/relationships"><Relationship Id="rId20" Type="http://schemas.openxmlformats.org/officeDocument/2006/relationships/image" Target="../media/image104.png"/><Relationship Id="rId11" Type="http://schemas.openxmlformats.org/officeDocument/2006/relationships/image" Target="../media/image105.png"/><Relationship Id="rId22" Type="http://schemas.openxmlformats.org/officeDocument/2006/relationships/image" Target="../media/image101.png"/><Relationship Id="rId10" Type="http://schemas.openxmlformats.org/officeDocument/2006/relationships/image" Target="../media/image109.png"/><Relationship Id="rId21" Type="http://schemas.openxmlformats.org/officeDocument/2006/relationships/image" Target="../media/image115.png"/><Relationship Id="rId13" Type="http://schemas.openxmlformats.org/officeDocument/2006/relationships/image" Target="../media/image110.png"/><Relationship Id="rId1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84.png"/><Relationship Id="rId4" Type="http://schemas.openxmlformats.org/officeDocument/2006/relationships/image" Target="../media/image86.png"/><Relationship Id="rId9" Type="http://schemas.openxmlformats.org/officeDocument/2006/relationships/image" Target="../media/image113.png"/><Relationship Id="rId15" Type="http://schemas.openxmlformats.org/officeDocument/2006/relationships/image" Target="../media/image111.png"/><Relationship Id="rId14" Type="http://schemas.openxmlformats.org/officeDocument/2006/relationships/image" Target="../media/image106.png"/><Relationship Id="rId17" Type="http://schemas.openxmlformats.org/officeDocument/2006/relationships/image" Target="../media/image72.png"/><Relationship Id="rId16" Type="http://schemas.openxmlformats.org/officeDocument/2006/relationships/image" Target="../media/image96.png"/><Relationship Id="rId5" Type="http://schemas.openxmlformats.org/officeDocument/2006/relationships/image" Target="../media/image66.png"/><Relationship Id="rId19" Type="http://schemas.openxmlformats.org/officeDocument/2006/relationships/image" Target="../media/image67.png"/><Relationship Id="rId6" Type="http://schemas.openxmlformats.org/officeDocument/2006/relationships/image" Target="../media/image97.png"/><Relationship Id="rId18" Type="http://schemas.openxmlformats.org/officeDocument/2006/relationships/image" Target="../media/image107.png"/><Relationship Id="rId7" Type="http://schemas.openxmlformats.org/officeDocument/2006/relationships/image" Target="../media/image90.png"/><Relationship Id="rId8" Type="http://schemas.openxmlformats.org/officeDocument/2006/relationships/image" Target="../media/image7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1" Type="http://schemas.openxmlformats.org/officeDocument/2006/relationships/image" Target="../media/image55.png"/><Relationship Id="rId10" Type="http://schemas.openxmlformats.org/officeDocument/2006/relationships/image" Target="../media/image62.png"/><Relationship Id="rId13" Type="http://schemas.openxmlformats.org/officeDocument/2006/relationships/image" Target="../media/image59.png"/><Relationship Id="rId12" Type="http://schemas.openxmlformats.org/officeDocument/2006/relationships/image" Target="../media/image10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8.png"/><Relationship Id="rId4" Type="http://schemas.openxmlformats.org/officeDocument/2006/relationships/image" Target="../media/image98.png"/><Relationship Id="rId9" Type="http://schemas.openxmlformats.org/officeDocument/2006/relationships/image" Target="../media/image65.png"/><Relationship Id="rId5" Type="http://schemas.openxmlformats.org/officeDocument/2006/relationships/image" Target="../media/image114.png"/><Relationship Id="rId6" Type="http://schemas.openxmlformats.org/officeDocument/2006/relationships/image" Target="../media/image112.png"/><Relationship Id="rId7" Type="http://schemas.openxmlformats.org/officeDocument/2006/relationships/image" Target="../media/image116.png"/><Relationship Id="rId8" Type="http://schemas.openxmlformats.org/officeDocument/2006/relationships/image" Target="../media/image61.png"/></Relationships>
</file>

<file path=ppt/slides/_rels/slide7.xml.rels><?xml version="1.0" encoding="UTF-8" standalone="yes"?><Relationships xmlns="http://schemas.openxmlformats.org/package/2006/relationships"><Relationship Id="rId20" Type="http://schemas.openxmlformats.org/officeDocument/2006/relationships/image" Target="../media/image19.png"/><Relationship Id="rId11" Type="http://schemas.openxmlformats.org/officeDocument/2006/relationships/image" Target="../media/image8.png"/><Relationship Id="rId10" Type="http://schemas.openxmlformats.org/officeDocument/2006/relationships/image" Target="../media/image13.png"/><Relationship Id="rId21" Type="http://schemas.openxmlformats.org/officeDocument/2006/relationships/image" Target="../media/image20.png"/><Relationship Id="rId13" Type="http://schemas.openxmlformats.org/officeDocument/2006/relationships/image" Target="../media/image12.png"/><Relationship Id="rId1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5" Type="http://schemas.openxmlformats.org/officeDocument/2006/relationships/image" Target="../media/image17.png"/><Relationship Id="rId14" Type="http://schemas.openxmlformats.org/officeDocument/2006/relationships/image" Target="../media/image11.png"/><Relationship Id="rId17" Type="http://schemas.openxmlformats.org/officeDocument/2006/relationships/image" Target="../media/image16.png"/><Relationship Id="rId16" Type="http://schemas.openxmlformats.org/officeDocument/2006/relationships/image" Target="../media/image14.png"/><Relationship Id="rId5" Type="http://schemas.openxmlformats.org/officeDocument/2006/relationships/image" Target="../media/image3.png"/><Relationship Id="rId19" Type="http://schemas.openxmlformats.org/officeDocument/2006/relationships/image" Target="../media/image18.png"/><Relationship Id="rId6" Type="http://schemas.openxmlformats.org/officeDocument/2006/relationships/image" Target="../media/image4.png"/><Relationship Id="rId18" Type="http://schemas.openxmlformats.org/officeDocument/2006/relationships/image" Target="../media/image15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13" Type="http://schemas.openxmlformats.org/officeDocument/2006/relationships/image" Target="../media/image29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9" Type="http://schemas.openxmlformats.org/officeDocument/2006/relationships/image" Target="../media/image25.png"/><Relationship Id="rId15" Type="http://schemas.openxmlformats.org/officeDocument/2006/relationships/image" Target="../media/image32.png"/><Relationship Id="rId14" Type="http://schemas.openxmlformats.org/officeDocument/2006/relationships/image" Target="../media/image30.png"/><Relationship Id="rId16" Type="http://schemas.openxmlformats.org/officeDocument/2006/relationships/image" Target="../media/image31.png"/><Relationship Id="rId5" Type="http://schemas.openxmlformats.org/officeDocument/2006/relationships/image" Target="../media/image21.png"/><Relationship Id="rId6" Type="http://schemas.openxmlformats.org/officeDocument/2006/relationships/image" Target="../media/image23.png"/><Relationship Id="rId7" Type="http://schemas.openxmlformats.org/officeDocument/2006/relationships/image" Target="../media/image22.png"/><Relationship Id="rId8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7.png"/><Relationship Id="rId4" Type="http://schemas.openxmlformats.org/officeDocument/2006/relationships/image" Target="../media/image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5cbf4216a4_0_15"/>
          <p:cNvSpPr txBox="1"/>
          <p:nvPr/>
        </p:nvSpPr>
        <p:spPr>
          <a:xfrm>
            <a:off x="0" y="0"/>
            <a:ext cx="17476200" cy="10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50" lIns="182850" spcFirstLastPara="1" rIns="182850" wrap="square" tIns="182850">
            <a:spAutoFit/>
          </a:bodyPr>
          <a:lstStyle/>
          <a:p>
            <a:pPr indent="-546100" lvl="0" marL="9144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Intro</a:t>
            </a:r>
            <a:endParaRPr sz="14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Project title and team</a:t>
            </a:r>
            <a:endParaRPr sz="14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Value proposition</a:t>
            </a:r>
            <a:endParaRPr sz="14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Problem/solution overview</a:t>
            </a:r>
            <a:endParaRPr sz="14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Outline of talk</a:t>
            </a:r>
            <a:endParaRPr sz="14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Sketching explorations</a:t>
            </a:r>
            <a:endParaRPr sz="14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Overview images of 10-15 concept sketches </a:t>
            </a:r>
            <a:r>
              <a:rPr i="1"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– no need to talk in detail about</a:t>
            </a:r>
            <a:br>
              <a:rPr i="1"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i="1"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these while presenting, just meant to capture your process</a:t>
            </a:r>
            <a:endParaRPr i="1" sz="14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2 further fleshed out realizations</a:t>
            </a:r>
            <a:endParaRPr sz="14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Selected interface &amp; rationale</a:t>
            </a:r>
            <a:endParaRPr sz="14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Present the most relevant pros and cons and have the full lists in the appendix</a:t>
            </a:r>
            <a:endParaRPr sz="14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Relevant data, constraints of the platform, and findings that shaped your decision</a:t>
            </a:r>
            <a:endParaRPr sz="14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Why is the design you chose superior?</a:t>
            </a:r>
            <a:endParaRPr sz="14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Low-fi prototype construction</a:t>
            </a:r>
            <a:endParaRPr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9144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a. How the prototype was built and operated; its features and interactions</a:t>
            </a:r>
            <a:endParaRPr sz="14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5"/>
            </a:pP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Low-fi prototype: 3 task flows</a:t>
            </a:r>
            <a:endParaRPr sz="14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Simple, moderate, and complex</a:t>
            </a:r>
            <a:endParaRPr sz="14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Complete and clear with use of captions, labels, transitions, and annotations as</a:t>
            </a:r>
            <a:b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</a:b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required (can use a different color if helpful)</a:t>
            </a:r>
            <a:endParaRPr sz="14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5"/>
            </a:pP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Testing methodology</a:t>
            </a:r>
            <a:endParaRPr sz="14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Participants: demographics, recruitment, compensation</a:t>
            </a:r>
            <a:endParaRPr sz="14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Environment and apparatus</a:t>
            </a:r>
            <a:endParaRPr sz="14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Procedure: team member roles, description of process</a:t>
            </a:r>
            <a:endParaRPr sz="14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 strike="sngStrike">
                <a:solidFill>
                  <a:schemeClr val="dk1"/>
                </a:solidFill>
                <a:highlight>
                  <a:srgbClr val="FFFFFF"/>
                </a:highlight>
              </a:rPr>
              <a:t>Usability goals and key measurements</a:t>
            </a:r>
            <a:endParaRPr sz="1400" strike="sngStrike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5"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</a:rPr>
              <a:t>Testing results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</a:rPr>
              <a:t>Process data (what’s happening in the big picture)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</a:rPr>
              <a:t>Bottom-line data (usability goal key measurements)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</a:rPr>
              <a:t>Other relevant observations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</a:rPr>
              <a:t>How well did you achieve your usability goals based on the key measurements?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5"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</a:rPr>
              <a:t>Discussion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</a:rPr>
              <a:t>What are the implications of your findings?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</a:rPr>
              <a:t>Based on the results, how will you change your design?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</a:rPr>
              <a:t>Was there anything that the testing couldn’t reveal?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 startAt="5"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</a:rPr>
              <a:t>Appendix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</a:rPr>
              <a:t>Full list of pros and cons for selected interface rationale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</a:rPr>
              <a:t>Link to the low-fi prototype on Marvel POP, etc. (if applicable)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</a:rPr>
              <a:t>Any preparation you did for the testing (e.g., script)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546100" lvl="1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 sz="1400">
                <a:solidFill>
                  <a:schemeClr val="dk1"/>
                </a:solidFill>
                <a:highlight>
                  <a:srgbClr val="FFFFFF"/>
                </a:highlight>
              </a:rPr>
              <a:t>Organized log of critical incidents from testing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93706f489b_0_37"/>
          <p:cNvSpPr txBox="1"/>
          <p:nvPr/>
        </p:nvSpPr>
        <p:spPr>
          <a:xfrm>
            <a:off x="1718129" y="1679656"/>
            <a:ext cx="63483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99"/>
          </a:p>
        </p:txBody>
      </p:sp>
      <p:sp>
        <p:nvSpPr>
          <p:cNvPr id="211" name="Google Shape;211;g293706f489b_0_37"/>
          <p:cNvSpPr/>
          <p:nvPr/>
        </p:nvSpPr>
        <p:spPr>
          <a:xfrm rot="-207015">
            <a:off x="-5464604" y="5120229"/>
            <a:ext cx="14265605" cy="12287089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212" name="Google Shape;212;g293706f489b_0_37"/>
          <p:cNvSpPr/>
          <p:nvPr/>
        </p:nvSpPr>
        <p:spPr>
          <a:xfrm rot="-206533">
            <a:off x="13062196" y="-3912353"/>
            <a:ext cx="9846861" cy="8325958"/>
          </a:xfrm>
          <a:custGeom>
            <a:rect b="b" l="l" r="r" t="t"/>
            <a:pathLst>
              <a:path extrusionOk="0" h="8331766" w="9853730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pic>
        <p:nvPicPr>
          <p:cNvPr id="213" name="Google Shape;213;g293706f489b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g293706f489b_0_37"/>
          <p:cNvSpPr txBox="1"/>
          <p:nvPr/>
        </p:nvSpPr>
        <p:spPr>
          <a:xfrm>
            <a:off x="11598250" y="1587250"/>
            <a:ext cx="59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293706f489b_0_37"/>
          <p:cNvSpPr/>
          <p:nvPr/>
        </p:nvSpPr>
        <p:spPr>
          <a:xfrm rot="-206533">
            <a:off x="-7552938" y="5025884"/>
            <a:ext cx="11833531" cy="10005776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pic>
        <p:nvPicPr>
          <p:cNvPr id="216" name="Google Shape;216;g293706f489b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9075" y="1679650"/>
            <a:ext cx="8076898" cy="840522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g293706f489b_0_37"/>
          <p:cNvSpPr txBox="1"/>
          <p:nvPr/>
        </p:nvSpPr>
        <p:spPr>
          <a:xfrm>
            <a:off x="5979850" y="458950"/>
            <a:ext cx="119133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99">
                <a:latin typeface="Unbounded Medium"/>
                <a:ea typeface="Unbounded Medium"/>
                <a:cs typeface="Unbounded Medium"/>
                <a:sym typeface="Unbounded Medium"/>
              </a:rPr>
              <a:t>Mobile</a:t>
            </a:r>
            <a:r>
              <a:rPr lang="en-US" sz="7299">
                <a:latin typeface="Unbounded Medium"/>
                <a:ea typeface="Unbounded Medium"/>
                <a:cs typeface="Unbounded Medium"/>
                <a:sym typeface="Unbounded Medium"/>
              </a:rPr>
              <a:t>, Expanded</a:t>
            </a:r>
            <a:endParaRPr sz="7099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cbf4216a4_0_189"/>
          <p:cNvSpPr/>
          <p:nvPr/>
        </p:nvSpPr>
        <p:spPr>
          <a:xfrm rot="-206533">
            <a:off x="13161833" y="-5157903"/>
            <a:ext cx="9846861" cy="8325958"/>
          </a:xfrm>
          <a:custGeom>
            <a:rect b="b" l="l" r="r" t="t"/>
            <a:pathLst>
              <a:path extrusionOk="0" h="8331766" w="9853730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pic>
        <p:nvPicPr>
          <p:cNvPr id="223" name="Google Shape;223;g25cbf4216a4_0_1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5cbf4216a4_0_189"/>
          <p:cNvSpPr txBox="1"/>
          <p:nvPr/>
        </p:nvSpPr>
        <p:spPr>
          <a:xfrm>
            <a:off x="11598250" y="1587250"/>
            <a:ext cx="59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5cbf4216a4_0_189"/>
          <p:cNvSpPr txBox="1"/>
          <p:nvPr/>
        </p:nvSpPr>
        <p:spPr>
          <a:xfrm>
            <a:off x="9436725" y="458950"/>
            <a:ext cx="84564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99">
                <a:latin typeface="Unbounded Medium"/>
                <a:ea typeface="Unbounded Medium"/>
                <a:cs typeface="Unbounded Medium"/>
                <a:sym typeface="Unbounded Medium"/>
              </a:rPr>
              <a:t>AR, Expanded</a:t>
            </a:r>
            <a:endParaRPr sz="7099"/>
          </a:p>
        </p:txBody>
      </p:sp>
      <p:pic>
        <p:nvPicPr>
          <p:cNvPr id="226" name="Google Shape;226;g25cbf4216a4_0_1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191656"/>
            <a:ext cx="9693351" cy="652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5cbf4216a4_0_1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12160" y="2418125"/>
            <a:ext cx="9175839" cy="6299576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5cbf4216a4_0_189"/>
          <p:cNvSpPr/>
          <p:nvPr/>
        </p:nvSpPr>
        <p:spPr>
          <a:xfrm rot="-206533">
            <a:off x="-7552938" y="5025884"/>
            <a:ext cx="11833531" cy="10005776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g25cbe9d970c_0_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g25cbe9d970c_0_163"/>
          <p:cNvSpPr txBox="1"/>
          <p:nvPr/>
        </p:nvSpPr>
        <p:spPr>
          <a:xfrm>
            <a:off x="11598250" y="1587250"/>
            <a:ext cx="59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5" name="Google Shape;235;g25cbe9d970c_0_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481150"/>
            <a:ext cx="10106575" cy="666077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25cbe9d970c_0_163"/>
          <p:cNvSpPr/>
          <p:nvPr/>
        </p:nvSpPr>
        <p:spPr>
          <a:xfrm rot="-206533">
            <a:off x="-7636563" y="5025884"/>
            <a:ext cx="11833531" cy="10005776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pic>
        <p:nvPicPr>
          <p:cNvPr id="237" name="Google Shape;237;g25cbe9d970c_0_163"/>
          <p:cNvPicPr preferRelativeResize="0"/>
          <p:nvPr/>
        </p:nvPicPr>
        <p:blipFill rotWithShape="1">
          <a:blip r:embed="rId6">
            <a:alphaModFix/>
          </a:blip>
          <a:srcRect b="0" l="5048" r="6228" t="0"/>
          <a:stretch/>
        </p:blipFill>
        <p:spPr>
          <a:xfrm>
            <a:off x="9436713" y="2516000"/>
            <a:ext cx="8739775" cy="659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25cbe9d970c_0_163"/>
          <p:cNvSpPr/>
          <p:nvPr/>
        </p:nvSpPr>
        <p:spPr>
          <a:xfrm rot="-206533">
            <a:off x="13161833" y="-5157903"/>
            <a:ext cx="9846861" cy="8325958"/>
          </a:xfrm>
          <a:custGeom>
            <a:rect b="b" l="l" r="r" t="t"/>
            <a:pathLst>
              <a:path extrusionOk="0" h="8331766" w="9853730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239" name="Google Shape;239;g25cbe9d970c_0_163"/>
          <p:cNvSpPr txBox="1"/>
          <p:nvPr/>
        </p:nvSpPr>
        <p:spPr>
          <a:xfrm>
            <a:off x="9436725" y="458950"/>
            <a:ext cx="84564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99">
                <a:latin typeface="Unbounded Medium"/>
                <a:ea typeface="Unbounded Medium"/>
                <a:cs typeface="Unbounded Medium"/>
                <a:sym typeface="Unbounded Medium"/>
              </a:rPr>
              <a:t>AR, Expanded</a:t>
            </a:r>
            <a:endParaRPr sz="7099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5cbe9d970c_0_175"/>
          <p:cNvSpPr/>
          <p:nvPr/>
        </p:nvSpPr>
        <p:spPr>
          <a:xfrm rot="-206533">
            <a:off x="13161833" y="-5157903"/>
            <a:ext cx="9846861" cy="8325958"/>
          </a:xfrm>
          <a:custGeom>
            <a:rect b="b" l="l" r="r" t="t"/>
            <a:pathLst>
              <a:path extrusionOk="0" h="8331766" w="9853730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pic>
        <p:nvPicPr>
          <p:cNvPr id="245" name="Google Shape;245;g25cbe9d970c_0_1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g25cbe9d970c_0_175"/>
          <p:cNvSpPr txBox="1"/>
          <p:nvPr/>
        </p:nvSpPr>
        <p:spPr>
          <a:xfrm>
            <a:off x="11598250" y="1587250"/>
            <a:ext cx="59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7" name="Google Shape;247;g25cbe9d970c_0_175"/>
          <p:cNvPicPr preferRelativeResize="0"/>
          <p:nvPr/>
        </p:nvPicPr>
        <p:blipFill rotWithShape="1">
          <a:blip r:embed="rId5">
            <a:alphaModFix/>
          </a:blip>
          <a:srcRect b="0" l="1709" r="1718" t="0"/>
          <a:stretch/>
        </p:blipFill>
        <p:spPr>
          <a:xfrm>
            <a:off x="499150" y="2843631"/>
            <a:ext cx="9693351" cy="6526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25cbe9d970c_0_175"/>
          <p:cNvPicPr preferRelativeResize="0"/>
          <p:nvPr/>
        </p:nvPicPr>
        <p:blipFill rotWithShape="1">
          <a:blip r:embed="rId6">
            <a:alphaModFix/>
          </a:blip>
          <a:srcRect b="0" l="5006" r="0" t="0"/>
          <a:stretch/>
        </p:blipFill>
        <p:spPr>
          <a:xfrm>
            <a:off x="9413165" y="2615475"/>
            <a:ext cx="9630209" cy="6678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25cbe9d970c_0_175"/>
          <p:cNvSpPr/>
          <p:nvPr/>
        </p:nvSpPr>
        <p:spPr>
          <a:xfrm rot="-206533">
            <a:off x="-7552938" y="5025884"/>
            <a:ext cx="11833531" cy="10005776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250" name="Google Shape;250;g25cbe9d970c_0_175"/>
          <p:cNvSpPr txBox="1"/>
          <p:nvPr/>
        </p:nvSpPr>
        <p:spPr>
          <a:xfrm>
            <a:off x="9436725" y="458950"/>
            <a:ext cx="84564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99">
                <a:latin typeface="Unbounded Medium"/>
                <a:ea typeface="Unbounded Medium"/>
                <a:cs typeface="Unbounded Medium"/>
                <a:sym typeface="Unbounded Medium"/>
              </a:rPr>
              <a:t>AR, Expanded</a:t>
            </a:r>
            <a:endParaRPr sz="7099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g25cbe9d9eab_1_30"/>
          <p:cNvGrpSpPr/>
          <p:nvPr/>
        </p:nvGrpSpPr>
        <p:grpSpPr>
          <a:xfrm>
            <a:off x="0" y="-217000"/>
            <a:ext cx="9143933" cy="10504504"/>
            <a:chOff x="0" y="-57150"/>
            <a:chExt cx="1726867" cy="2766600"/>
          </a:xfrm>
        </p:grpSpPr>
        <p:sp>
          <p:nvSpPr>
            <p:cNvPr id="256" name="Google Shape;256;g25cbe9d9eab_1_30"/>
            <p:cNvSpPr/>
            <p:nvPr/>
          </p:nvSpPr>
          <p:spPr>
            <a:xfrm>
              <a:off x="0" y="0"/>
              <a:ext cx="1726867" cy="2709333"/>
            </a:xfrm>
            <a:custGeom>
              <a:rect b="b" l="l" r="r" t="t"/>
              <a:pathLst>
                <a:path extrusionOk="0" h="2709333" w="1726867">
                  <a:moveTo>
                    <a:pt x="0" y="0"/>
                  </a:moveTo>
                  <a:lnTo>
                    <a:pt x="1726867" y="0"/>
                  </a:lnTo>
                  <a:lnTo>
                    <a:pt x="172686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A0C7FA"/>
            </a:solidFill>
            <a:ln>
              <a:noFill/>
            </a:ln>
          </p:spPr>
        </p:sp>
        <p:sp>
          <p:nvSpPr>
            <p:cNvPr id="257" name="Google Shape;257;g25cbe9d9eab_1_30"/>
            <p:cNvSpPr txBox="1"/>
            <p:nvPr/>
          </p:nvSpPr>
          <p:spPr>
            <a:xfrm>
              <a:off x="0" y="-57150"/>
              <a:ext cx="1726800" cy="2766600"/>
            </a:xfrm>
            <a:prstGeom prst="rect">
              <a:avLst/>
            </a:prstGeom>
            <a:solidFill>
              <a:srgbClr val="A0C7FA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g25cbe9d9eab_1_30"/>
          <p:cNvGrpSpPr/>
          <p:nvPr/>
        </p:nvGrpSpPr>
        <p:grpSpPr>
          <a:xfrm>
            <a:off x="730122" y="2218242"/>
            <a:ext cx="5652000" cy="3115207"/>
            <a:chOff x="0" y="-47625"/>
            <a:chExt cx="7536000" cy="4153610"/>
          </a:xfrm>
        </p:grpSpPr>
        <p:sp>
          <p:nvSpPr>
            <p:cNvPr id="259" name="Google Shape;259;g25cbe9d9eab_1_30"/>
            <p:cNvSpPr txBox="1"/>
            <p:nvPr/>
          </p:nvSpPr>
          <p:spPr>
            <a:xfrm>
              <a:off x="0" y="-47625"/>
              <a:ext cx="7536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g25cbe9d9eab_1_30"/>
            <p:cNvSpPr txBox="1"/>
            <p:nvPr/>
          </p:nvSpPr>
          <p:spPr>
            <a:xfrm>
              <a:off x="0" y="3818585"/>
              <a:ext cx="7536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261" name="Google Shape;261;g25cbe9d9eab_1_30"/>
          <p:cNvGraphicFramePr/>
          <p:nvPr/>
        </p:nvGraphicFramePr>
        <p:xfrm>
          <a:off x="428589" y="319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{F2EB8EBE-F823-4E3B-9918-251AA96B6A5F}</a:tableStyleId>
              </a:tblPr>
              <a:tblGrid>
                <a:gridCol w="8687300"/>
                <a:gridCol w="8604125"/>
              </a:tblGrid>
              <a:tr h="1688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Interactibility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:</a:t>
                      </a:r>
                      <a:r>
                        <a:rPr lang="en-US" sz="25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Extremely interactive and exciting</a:t>
                      </a:r>
                      <a:endParaRPr sz="25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Relevance</a:t>
                      </a:r>
                      <a:r>
                        <a:rPr lang="en-US" sz="2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: </a:t>
                      </a:r>
                      <a:r>
                        <a:rPr lang="en-US" sz="25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AR is meant to add to physical world around you, but our solution doesn’t require that.</a:t>
                      </a:r>
                      <a:endParaRPr b="1" sz="25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881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Realism</a:t>
                      </a:r>
                      <a:r>
                        <a:rPr lang="en-US" sz="2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: </a:t>
                      </a:r>
                      <a:r>
                        <a:rPr lang="en-US" sz="2500">
                          <a:latin typeface="Lexend"/>
                          <a:ea typeface="Lexend"/>
                          <a:cs typeface="Lexend"/>
                          <a:sym typeface="Lexend"/>
                        </a:rPr>
                        <a:t>Rolling a dice can feel very real when it’s in AR</a:t>
                      </a:r>
                      <a:endParaRPr b="1" sz="25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Feasibility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: </a:t>
                      </a:r>
                      <a:r>
                        <a:rPr lang="en-US" sz="25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An AR solution may require more money and/or require additional hardware</a:t>
                      </a:r>
                      <a:endParaRPr sz="1600"/>
                    </a:p>
                  </a:txBody>
                  <a:tcPr marT="190500" marB="190500" marR="190500" marL="19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8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Physical</a:t>
                      </a:r>
                      <a:r>
                        <a:rPr lang="en-US" sz="2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: </a:t>
                      </a:r>
                      <a:r>
                        <a:rPr lang="en-US" sz="25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AR requires users to do physical movement to use the app, which ties back to our domain of encouraging (physical) activity  </a:t>
                      </a:r>
                      <a:endParaRPr sz="2500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Convenience:</a:t>
                      </a:r>
                      <a:r>
                        <a:rPr lang="en-US" sz="25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Less likely to attract users since most people don’t use AR apps in their day-to-day life, and difficult to integrate into daily daily life flows.</a:t>
                      </a:r>
                      <a:endParaRPr b="1" sz="25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62" name="Google Shape;262;g25cbe9d9eab_1_30"/>
          <p:cNvSpPr/>
          <p:nvPr/>
        </p:nvSpPr>
        <p:spPr>
          <a:xfrm>
            <a:off x="509020" y="2202706"/>
            <a:ext cx="1094715" cy="791869"/>
          </a:xfrm>
          <a:custGeom>
            <a:rect b="b" l="l" r="r" t="t"/>
            <a:pathLst>
              <a:path extrusionOk="0" h="1649728" w="2105222">
                <a:moveTo>
                  <a:pt x="0" y="0"/>
                </a:moveTo>
                <a:lnTo>
                  <a:pt x="2105222" y="0"/>
                </a:lnTo>
                <a:lnTo>
                  <a:pt x="2105222" y="1649728"/>
                </a:lnTo>
                <a:lnTo>
                  <a:pt x="0" y="16497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3" name="Google Shape;263;g25cbe9d9eab_1_30"/>
          <p:cNvSpPr txBox="1"/>
          <p:nvPr/>
        </p:nvSpPr>
        <p:spPr>
          <a:xfrm>
            <a:off x="295750" y="332700"/>
            <a:ext cx="15143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99">
                <a:latin typeface="Unbounded Medium"/>
                <a:ea typeface="Unbounded Medium"/>
                <a:cs typeface="Unbounded Medium"/>
                <a:sym typeface="Unbounded Medium"/>
              </a:rPr>
              <a:t>AR</a:t>
            </a:r>
            <a:r>
              <a:rPr lang="en-US" sz="5699">
                <a:latin typeface="Unbounded Medium"/>
                <a:ea typeface="Unbounded Medium"/>
                <a:cs typeface="Unbounded Medium"/>
                <a:sym typeface="Unbounded Medium"/>
              </a:rPr>
              <a:t>: Pros x Cons</a:t>
            </a:r>
            <a:endParaRPr sz="5599"/>
          </a:p>
        </p:txBody>
      </p:sp>
      <p:pic>
        <p:nvPicPr>
          <p:cNvPr id="264" name="Google Shape;264;g25cbe9d9eab_1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">
            <a:off x="9187841" y="2208765"/>
            <a:ext cx="924434" cy="877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g25cbe9d9eab_0_20"/>
          <p:cNvGrpSpPr/>
          <p:nvPr/>
        </p:nvGrpSpPr>
        <p:grpSpPr>
          <a:xfrm>
            <a:off x="0" y="-217000"/>
            <a:ext cx="9143933" cy="10504504"/>
            <a:chOff x="0" y="-57150"/>
            <a:chExt cx="1726867" cy="2766600"/>
          </a:xfrm>
        </p:grpSpPr>
        <p:sp>
          <p:nvSpPr>
            <p:cNvPr id="270" name="Google Shape;270;g25cbe9d9eab_0_20"/>
            <p:cNvSpPr/>
            <p:nvPr/>
          </p:nvSpPr>
          <p:spPr>
            <a:xfrm>
              <a:off x="0" y="0"/>
              <a:ext cx="1726867" cy="2709333"/>
            </a:xfrm>
            <a:custGeom>
              <a:rect b="b" l="l" r="r" t="t"/>
              <a:pathLst>
                <a:path extrusionOk="0" h="2709333" w="1726867">
                  <a:moveTo>
                    <a:pt x="0" y="0"/>
                  </a:moveTo>
                  <a:lnTo>
                    <a:pt x="1726867" y="0"/>
                  </a:lnTo>
                  <a:lnTo>
                    <a:pt x="172686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DFC8F8"/>
            </a:solidFill>
            <a:ln>
              <a:noFill/>
            </a:ln>
          </p:spPr>
        </p:sp>
        <p:sp>
          <p:nvSpPr>
            <p:cNvPr id="271" name="Google Shape;271;g25cbe9d9eab_0_20"/>
            <p:cNvSpPr txBox="1"/>
            <p:nvPr/>
          </p:nvSpPr>
          <p:spPr>
            <a:xfrm>
              <a:off x="0" y="-57150"/>
              <a:ext cx="1726800" cy="2766600"/>
            </a:xfrm>
            <a:prstGeom prst="rect">
              <a:avLst/>
            </a:prstGeom>
            <a:solidFill>
              <a:srgbClr val="DFC8F8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2" name="Google Shape;272;g25cbe9d9eab_0_20"/>
          <p:cNvGrpSpPr/>
          <p:nvPr/>
        </p:nvGrpSpPr>
        <p:grpSpPr>
          <a:xfrm>
            <a:off x="730122" y="2218242"/>
            <a:ext cx="5652000" cy="3115207"/>
            <a:chOff x="0" y="-47625"/>
            <a:chExt cx="7536000" cy="4153610"/>
          </a:xfrm>
        </p:grpSpPr>
        <p:sp>
          <p:nvSpPr>
            <p:cNvPr id="273" name="Google Shape;273;g25cbe9d9eab_0_20"/>
            <p:cNvSpPr txBox="1"/>
            <p:nvPr/>
          </p:nvSpPr>
          <p:spPr>
            <a:xfrm>
              <a:off x="0" y="-47625"/>
              <a:ext cx="7536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g25cbe9d9eab_0_20"/>
            <p:cNvSpPr txBox="1"/>
            <p:nvPr/>
          </p:nvSpPr>
          <p:spPr>
            <a:xfrm>
              <a:off x="0" y="3818585"/>
              <a:ext cx="7536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275" name="Google Shape;275;g25cbe9d9eab_0_20"/>
          <p:cNvGraphicFramePr/>
          <p:nvPr/>
        </p:nvGraphicFramePr>
        <p:xfrm>
          <a:off x="428589" y="3238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{F2EB8EBE-F823-4E3B-9918-251AA96B6A5F}</a:tableStyleId>
              </a:tblPr>
              <a:tblGrid>
                <a:gridCol w="8687300"/>
                <a:gridCol w="8604125"/>
              </a:tblGrid>
              <a:tr h="2152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Ease-of-use</a:t>
                      </a:r>
                      <a:r>
                        <a:rPr lang="en-US" sz="2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: </a:t>
                      </a:r>
                      <a:r>
                        <a:rPr lang="en-US" sz="25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Simple usage (tap the phone surface). Low barriers to entry due to intuitive usage.</a:t>
                      </a:r>
                      <a:endParaRPr sz="25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Design Limitations and Device Compatibility</a:t>
                      </a:r>
                      <a:r>
                        <a:rPr lang="en-US" sz="2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: </a:t>
                      </a:r>
                      <a:r>
                        <a:rPr lang="en-US" sz="2500">
                          <a:latin typeface="Lexend"/>
                          <a:ea typeface="Lexend"/>
                          <a:cs typeface="Lexend"/>
                          <a:sym typeface="Lexend"/>
                        </a:rPr>
                        <a:t>Design may not flow in different operating systems. A mobile UI design will not fit well into an ipad or laptop interface.</a:t>
                      </a:r>
                      <a:endParaRPr sz="1300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52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Convenient</a:t>
                      </a:r>
                      <a:r>
                        <a:rPr lang="en-US" sz="2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: </a:t>
                      </a:r>
                      <a:r>
                        <a:rPr lang="en-US" sz="25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Integrates into the user’s daily workflows/lives. They use their phone daily. </a:t>
                      </a:r>
                      <a:endParaRPr sz="2500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Cluttered Tool</a:t>
                      </a:r>
                      <a:r>
                        <a:rPr lang="en-US" sz="2700">
                          <a:latin typeface="Lexend"/>
                          <a:ea typeface="Lexend"/>
                          <a:cs typeface="Lexend"/>
                          <a:sym typeface="Lexend"/>
                        </a:rPr>
                        <a:t>:</a:t>
                      </a:r>
                      <a:r>
                        <a:rPr lang="en-US" sz="2500">
                          <a:latin typeface="Lexend"/>
                          <a:ea typeface="Lexend"/>
                          <a:cs typeface="Lexend"/>
                          <a:sym typeface="Lexend"/>
                        </a:rPr>
                        <a:t> The mobile phone is often cluttered with other apps and tools which can serve as distractions (e.g. user can be distracted by a notification while using our app)</a:t>
                      </a:r>
                      <a:endParaRPr sz="2500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19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Accessibility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:</a:t>
                      </a:r>
                      <a:r>
                        <a:rPr lang="en-US" sz="25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Easily accessible (can be used in private, public, and in a variety of settings). Mobile apps are easily accessible.</a:t>
                      </a:r>
                      <a:endParaRPr sz="2500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7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Low Engagement</a:t>
                      </a:r>
                      <a:r>
                        <a:rPr lang="en-US" sz="27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:</a:t>
                      </a:r>
                      <a:r>
                        <a:rPr lang="en-US" sz="25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Less engaging and exciting than AR.</a:t>
                      </a:r>
                      <a:endParaRPr sz="1600"/>
                    </a:p>
                  </a:txBody>
                  <a:tcPr marT="190500" marB="190500" marR="190500" marL="19050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6" name="Google Shape;276;g25cbe9d9eab_0_20"/>
          <p:cNvSpPr txBox="1"/>
          <p:nvPr/>
        </p:nvSpPr>
        <p:spPr>
          <a:xfrm>
            <a:off x="295750" y="332700"/>
            <a:ext cx="15143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99">
                <a:latin typeface="Unbounded Medium"/>
                <a:ea typeface="Unbounded Medium"/>
                <a:cs typeface="Unbounded Medium"/>
                <a:sym typeface="Unbounded Medium"/>
              </a:rPr>
              <a:t>Mobile: Pros x Cons</a:t>
            </a:r>
            <a:endParaRPr sz="5599"/>
          </a:p>
        </p:txBody>
      </p:sp>
      <p:sp>
        <p:nvSpPr>
          <p:cNvPr id="277" name="Google Shape;277;g25cbe9d9eab_0_20"/>
          <p:cNvSpPr/>
          <p:nvPr/>
        </p:nvSpPr>
        <p:spPr>
          <a:xfrm>
            <a:off x="480525" y="2218250"/>
            <a:ext cx="1105242" cy="824864"/>
          </a:xfrm>
          <a:custGeom>
            <a:rect b="b" l="l" r="r" t="t"/>
            <a:pathLst>
              <a:path extrusionOk="0" h="1649728" w="2105222">
                <a:moveTo>
                  <a:pt x="0" y="0"/>
                </a:moveTo>
                <a:lnTo>
                  <a:pt x="2105222" y="0"/>
                </a:lnTo>
                <a:lnTo>
                  <a:pt x="2105222" y="1649728"/>
                </a:lnTo>
                <a:lnTo>
                  <a:pt x="0" y="16497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278" name="Google Shape;278;g25cbe9d9eab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">
            <a:off x="9187841" y="2208765"/>
            <a:ext cx="924434" cy="87719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25cbe9d9eab_0_20"/>
          <p:cNvSpPr txBox="1"/>
          <p:nvPr/>
        </p:nvSpPr>
        <p:spPr>
          <a:xfrm>
            <a:off x="11237325" y="179350"/>
            <a:ext cx="6708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99">
                <a:latin typeface="Unbounded"/>
                <a:ea typeface="Unbounded"/>
                <a:cs typeface="Unbounded"/>
                <a:sym typeface="Unbounded"/>
              </a:rPr>
              <a:t>Selected Interface</a:t>
            </a:r>
            <a:endParaRPr sz="100"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5cbe9d970c_0_70"/>
          <p:cNvSpPr/>
          <p:nvPr/>
        </p:nvSpPr>
        <p:spPr>
          <a:xfrm>
            <a:off x="-3659000" y="-963925"/>
            <a:ext cx="24511153" cy="12685114"/>
          </a:xfrm>
          <a:custGeom>
            <a:rect b="b" l="l" r="r" t="t"/>
            <a:pathLst>
              <a:path extrusionOk="0" h="8331766" w="9853730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285" name="Google Shape;285;g25cbe9d970c_0_70"/>
          <p:cNvSpPr/>
          <p:nvPr/>
        </p:nvSpPr>
        <p:spPr>
          <a:xfrm>
            <a:off x="13821300" y="1690738"/>
            <a:ext cx="3669670" cy="7375779"/>
          </a:xfrm>
          <a:custGeom>
            <a:rect b="b" l="l" r="r" t="t"/>
            <a:pathLst>
              <a:path extrusionOk="0" h="4114800" w="2124266">
                <a:moveTo>
                  <a:pt x="0" y="0"/>
                </a:moveTo>
                <a:lnTo>
                  <a:pt x="2124265" y="0"/>
                </a:lnTo>
                <a:lnTo>
                  <a:pt x="21242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6" name="Google Shape;286;g25cbe9d970c_0_70"/>
          <p:cNvSpPr txBox="1"/>
          <p:nvPr/>
        </p:nvSpPr>
        <p:spPr>
          <a:xfrm>
            <a:off x="499150" y="5476100"/>
            <a:ext cx="13196700" cy="42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Data</a:t>
            </a:r>
            <a:r>
              <a:rPr b="1" lang="en-US" sz="4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b="1" sz="4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25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Char char="-"/>
            </a:pPr>
            <a:r>
              <a:rPr b="1"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81.6% mobile penetration rates </a:t>
            </a:r>
            <a:r>
              <a:rPr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 the US.</a:t>
            </a:r>
            <a:endParaRPr sz="3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25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-"/>
            </a:pPr>
            <a:r>
              <a:rPr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Only “</a:t>
            </a:r>
            <a:r>
              <a:rPr b="1"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1% of retailers</a:t>
            </a:r>
            <a:r>
              <a:rPr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use AR”</a:t>
            </a:r>
            <a:endParaRPr sz="3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25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-"/>
            </a:pPr>
            <a:r>
              <a:rPr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More than 50% of retailers are “</a:t>
            </a:r>
            <a:r>
              <a:rPr b="1"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not prepared</a:t>
            </a:r>
            <a:r>
              <a:rPr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” to launch, support, or produce AR</a:t>
            </a:r>
            <a:endParaRPr sz="3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25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Char char="-"/>
            </a:pPr>
            <a:r>
              <a:rPr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Only “</a:t>
            </a:r>
            <a:r>
              <a:rPr b="1"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26% of smartphones</a:t>
            </a:r>
            <a:r>
              <a:rPr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are AR kit or AR core </a:t>
            </a:r>
            <a:r>
              <a:rPr b="1"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compatible</a:t>
            </a:r>
            <a:r>
              <a:rPr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”</a:t>
            </a:r>
            <a:endParaRPr sz="3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7" name="Google Shape;287;g25cbe9d970c_0_70"/>
          <p:cNvSpPr txBox="1"/>
          <p:nvPr/>
        </p:nvSpPr>
        <p:spPr>
          <a:xfrm>
            <a:off x="1962070" y="558200"/>
            <a:ext cx="13637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99">
                <a:latin typeface="Unbounded Medium"/>
                <a:ea typeface="Unbounded Medium"/>
                <a:cs typeface="Unbounded Medium"/>
                <a:sym typeface="Unbounded Medium"/>
              </a:rPr>
              <a:t>Selected Interface &amp; Rationale</a:t>
            </a:r>
            <a:endParaRPr sz="100"/>
          </a:p>
        </p:txBody>
      </p:sp>
      <p:pic>
        <p:nvPicPr>
          <p:cNvPr id="288" name="Google Shape;288;g25cbe9d970c_0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25cbe9d970c_0_70"/>
          <p:cNvSpPr txBox="1"/>
          <p:nvPr/>
        </p:nvSpPr>
        <p:spPr>
          <a:xfrm>
            <a:off x="499150" y="2076923"/>
            <a:ext cx="106152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Findings - why a mobile app?</a:t>
            </a:r>
            <a:endParaRPr b="1" sz="4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25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Char char="-"/>
            </a:pPr>
            <a:r>
              <a:rPr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Easy to </a:t>
            </a:r>
            <a:r>
              <a:rPr b="1"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access</a:t>
            </a:r>
            <a:endParaRPr sz="3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25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Char char="-"/>
            </a:pPr>
            <a:r>
              <a:rPr b="1"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Intuitive </a:t>
            </a:r>
            <a:r>
              <a:rPr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to use</a:t>
            </a:r>
            <a:endParaRPr sz="3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25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Char char="-"/>
            </a:pPr>
            <a:r>
              <a:rPr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Enables a </a:t>
            </a:r>
            <a:r>
              <a:rPr b="1"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wider reach</a:t>
            </a:r>
            <a:endParaRPr b="1" sz="3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25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Lexend"/>
              <a:buChar char="-"/>
            </a:pPr>
            <a:r>
              <a:rPr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Ensures </a:t>
            </a:r>
            <a:r>
              <a:rPr b="1"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larger user base</a:t>
            </a:r>
            <a:endParaRPr sz="3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0" name="Google Shape;290;g25cbe9d970c_0_70"/>
          <p:cNvSpPr txBox="1"/>
          <p:nvPr/>
        </p:nvSpPr>
        <p:spPr>
          <a:xfrm>
            <a:off x="14623996" y="3581503"/>
            <a:ext cx="2062800" cy="6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latin typeface="Unbounded Medium"/>
                <a:ea typeface="Unbounded Medium"/>
                <a:cs typeface="Unbounded Medium"/>
                <a:sym typeface="Unbounded Medium"/>
              </a:rPr>
              <a:t>Turno</a:t>
            </a:r>
            <a:endParaRPr sz="3400"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sp>
        <p:nvSpPr>
          <p:cNvPr id="291" name="Google Shape;291;g25cbe9d970c_0_70"/>
          <p:cNvSpPr txBox="1"/>
          <p:nvPr/>
        </p:nvSpPr>
        <p:spPr>
          <a:xfrm>
            <a:off x="14428995" y="5808948"/>
            <a:ext cx="24528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Unbounded"/>
                <a:ea typeface="Unbounded"/>
                <a:cs typeface="Unbounded"/>
                <a:sym typeface="Unbounded"/>
              </a:rPr>
              <a:t>Break Cycles, </a:t>
            </a:r>
            <a:endParaRPr sz="1700"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Unbounded"/>
                <a:ea typeface="Unbounded"/>
                <a:cs typeface="Unbounded"/>
                <a:sym typeface="Unbounded"/>
              </a:rPr>
              <a:t>Build Habits</a:t>
            </a:r>
            <a:endParaRPr sz="1700"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92" name="Google Shape;292;g25cbe9d970c_0_70"/>
          <p:cNvSpPr/>
          <p:nvPr/>
        </p:nvSpPr>
        <p:spPr>
          <a:xfrm rot="-224579">
            <a:off x="14059546" y="4115501"/>
            <a:ext cx="2641507" cy="1773561"/>
          </a:xfrm>
          <a:custGeom>
            <a:rect b="b" l="l" r="r" t="t"/>
            <a:pathLst>
              <a:path extrusionOk="0" h="8331766" w="9853730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pic>
        <p:nvPicPr>
          <p:cNvPr id="293" name="Google Shape;293;g25cbe9d970c_0_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56416" y="4030803"/>
            <a:ext cx="1599447" cy="177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5cbe9d970c_0_8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808" l="0" r="-989" t="-9808"/>
            </a:stretch>
          </a:blipFill>
          <a:ln>
            <a:noFill/>
          </a:ln>
        </p:spPr>
      </p:sp>
      <p:sp>
        <p:nvSpPr>
          <p:cNvPr id="299" name="Google Shape;299;g25cbe9d970c_0_83"/>
          <p:cNvSpPr/>
          <p:nvPr/>
        </p:nvSpPr>
        <p:spPr>
          <a:xfrm rot="-1902086">
            <a:off x="717277" y="3626378"/>
            <a:ext cx="12273182" cy="10202082"/>
          </a:xfrm>
          <a:custGeom>
            <a:rect b="b" l="l" r="r" t="t"/>
            <a:pathLst>
              <a:path extrusionOk="0" h="10211660" w="12284704">
                <a:moveTo>
                  <a:pt x="0" y="0"/>
                </a:moveTo>
                <a:lnTo>
                  <a:pt x="12284704" y="0"/>
                </a:lnTo>
                <a:lnTo>
                  <a:pt x="12284704" y="10211660"/>
                </a:lnTo>
                <a:lnTo>
                  <a:pt x="0" y="10211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00" name="Google Shape;300;g25cbe9d970c_0_83"/>
          <p:cNvSpPr txBox="1"/>
          <p:nvPr/>
        </p:nvSpPr>
        <p:spPr>
          <a:xfrm>
            <a:off x="954150" y="2594675"/>
            <a:ext cx="112524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Unbounded"/>
                <a:ea typeface="Unbounded"/>
                <a:cs typeface="Unbounded"/>
                <a:sym typeface="Unbounded"/>
              </a:rPr>
              <a:t>Lo Fi Prototype Construction</a:t>
            </a:r>
            <a:endParaRPr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301" name="Google Shape;301;g25cbe9d970c_0_83"/>
          <p:cNvSpPr/>
          <p:nvPr/>
        </p:nvSpPr>
        <p:spPr>
          <a:xfrm flipH="1" rot="5752895">
            <a:off x="-637643" y="5590734"/>
            <a:ext cx="8436594" cy="8436594"/>
          </a:xfrm>
          <a:custGeom>
            <a:rect b="b" l="l" r="r" t="t"/>
            <a:pathLst>
              <a:path extrusionOk="0" h="8434354" w="8434354">
                <a:moveTo>
                  <a:pt x="0" y="8434354"/>
                </a:moveTo>
                <a:lnTo>
                  <a:pt x="8434355" y="8434354"/>
                </a:lnTo>
                <a:lnTo>
                  <a:pt x="8434355" y="0"/>
                </a:lnTo>
                <a:lnTo>
                  <a:pt x="0" y="0"/>
                </a:lnTo>
                <a:lnTo>
                  <a:pt x="0" y="8434354"/>
                </a:lnTo>
                <a:close/>
              </a:path>
            </a:pathLst>
          </a:custGeom>
          <a:blipFill rotWithShape="1">
            <a:blip r:embed="rId5">
              <a:alphaModFix amt="98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02" name="Google Shape;302;g25cbe9d970c_0_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71750" y="322025"/>
            <a:ext cx="1218975" cy="11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cbe9d970c_0_58"/>
          <p:cNvSpPr/>
          <p:nvPr/>
        </p:nvSpPr>
        <p:spPr>
          <a:xfrm rot="-206533">
            <a:off x="-5800338" y="4568684"/>
            <a:ext cx="11833531" cy="10005776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308" name="Google Shape;308;g25cbe9d970c_0_58"/>
          <p:cNvSpPr/>
          <p:nvPr/>
        </p:nvSpPr>
        <p:spPr>
          <a:xfrm rot="-206533">
            <a:off x="13161833" y="-4243503"/>
            <a:ext cx="9846861" cy="8325958"/>
          </a:xfrm>
          <a:custGeom>
            <a:rect b="b" l="l" r="r" t="t"/>
            <a:pathLst>
              <a:path extrusionOk="0" h="8331766" w="9853730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pic>
        <p:nvPicPr>
          <p:cNvPr id="309" name="Google Shape;309;g25cbe9d970c_0_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25cbe9d970c_0_58"/>
          <p:cNvSpPr txBox="1"/>
          <p:nvPr/>
        </p:nvSpPr>
        <p:spPr>
          <a:xfrm>
            <a:off x="11598250" y="1587250"/>
            <a:ext cx="59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5cbe9d970c_0_58"/>
          <p:cNvSpPr txBox="1"/>
          <p:nvPr/>
        </p:nvSpPr>
        <p:spPr>
          <a:xfrm>
            <a:off x="3397225" y="427400"/>
            <a:ext cx="145977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99"/>
          </a:p>
        </p:txBody>
      </p:sp>
      <p:sp>
        <p:nvSpPr>
          <p:cNvPr id="312" name="Google Shape;312;g25cbe9d970c_0_58"/>
          <p:cNvSpPr txBox="1"/>
          <p:nvPr/>
        </p:nvSpPr>
        <p:spPr>
          <a:xfrm>
            <a:off x="499150" y="2054700"/>
            <a:ext cx="11017800" cy="71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Light"/>
              <a:buChar char="-"/>
            </a:pPr>
            <a:r>
              <a:rPr lang="en-US" sz="3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Prototype drawn as a group with </a:t>
            </a:r>
            <a:r>
              <a:rPr b="1" lang="en-US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iPad</a:t>
            </a:r>
            <a:r>
              <a:rPr lang="en-US" sz="3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&amp; </a:t>
            </a:r>
            <a:r>
              <a:rPr b="1" lang="en-US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printed on paper</a:t>
            </a:r>
            <a:endParaRPr b="1" sz="3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Light"/>
              <a:buChar char="-"/>
            </a:pPr>
            <a:r>
              <a:rPr lang="en-US" sz="3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Pages </a:t>
            </a:r>
            <a:r>
              <a:rPr lang="en-US" sz="3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implemented:</a:t>
            </a:r>
            <a:r>
              <a:rPr lang="en-US" sz="3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</a:t>
            </a:r>
            <a:r>
              <a:rPr b="1" lang="en-US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home page</a:t>
            </a:r>
            <a:r>
              <a:rPr lang="en-US" sz="3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&amp; other </a:t>
            </a:r>
            <a:r>
              <a:rPr b="1" lang="en-US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pages needed for our task flows</a:t>
            </a:r>
            <a:r>
              <a:rPr lang="en-US" sz="3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(eg: tasks page, friends page)</a:t>
            </a:r>
            <a:endParaRPr sz="3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4191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Light"/>
              <a:buChar char="-"/>
            </a:pPr>
            <a:r>
              <a:rPr lang="en-US" sz="3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Features include sharing with friends &amp; creating group tasks</a:t>
            </a:r>
            <a:endParaRPr sz="3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Light"/>
              <a:buChar char="-"/>
            </a:pPr>
            <a:r>
              <a:rPr lang="en-US" sz="3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Used </a:t>
            </a:r>
            <a:r>
              <a:rPr b="1" lang="en-US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paper checkboxes</a:t>
            </a:r>
            <a:r>
              <a:rPr lang="en-US" sz="3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&amp; </a:t>
            </a:r>
            <a:r>
              <a:rPr b="1" lang="en-US" sz="3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pop-ups</a:t>
            </a:r>
            <a:r>
              <a:rPr lang="en-US" sz="3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inspired by Snyder reading</a:t>
            </a:r>
            <a:endParaRPr sz="3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exend Light"/>
              <a:buChar char="-"/>
            </a:pPr>
            <a:r>
              <a:rPr lang="en-US" sz="3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Manually responded to user actions by placing our paper prototypes</a:t>
            </a:r>
            <a:endParaRPr sz="3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13" name="Google Shape;313;g25cbe9d970c_0_58"/>
          <p:cNvSpPr txBox="1"/>
          <p:nvPr/>
        </p:nvSpPr>
        <p:spPr>
          <a:xfrm>
            <a:off x="2033350" y="473450"/>
            <a:ext cx="12413100" cy="10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55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Prototype Construction</a:t>
            </a:r>
            <a:endParaRPr sz="5500">
              <a:solidFill>
                <a:schemeClr val="dk1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pic>
        <p:nvPicPr>
          <p:cNvPr id="314" name="Google Shape;314;g25cbe9d970c_0_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28825" y="2634025"/>
            <a:ext cx="5627099" cy="618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ce3b25584_2_2"/>
          <p:cNvSpPr/>
          <p:nvPr/>
        </p:nvSpPr>
        <p:spPr>
          <a:xfrm rot="-10524880">
            <a:off x="8191199" y="4810343"/>
            <a:ext cx="11850109" cy="10019794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320" name="Google Shape;320;g25ce3b25584_2_2"/>
          <p:cNvSpPr/>
          <p:nvPr/>
        </p:nvSpPr>
        <p:spPr>
          <a:xfrm rot="-10524880">
            <a:off x="3767711" y="-2838001"/>
            <a:ext cx="6874926" cy="5813055"/>
          </a:xfrm>
          <a:custGeom>
            <a:rect b="b" l="l" r="r" t="t"/>
            <a:pathLst>
              <a:path extrusionOk="0" h="5808972" w="6870097">
                <a:moveTo>
                  <a:pt x="0" y="0"/>
                </a:moveTo>
                <a:lnTo>
                  <a:pt x="6870097" y="0"/>
                </a:lnTo>
                <a:lnTo>
                  <a:pt x="6870097" y="5808972"/>
                </a:lnTo>
                <a:lnTo>
                  <a:pt x="0" y="5808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321" name="Google Shape;321;g25ce3b25584_2_2"/>
          <p:cNvSpPr txBox="1"/>
          <p:nvPr/>
        </p:nvSpPr>
        <p:spPr>
          <a:xfrm>
            <a:off x="4753200" y="575525"/>
            <a:ext cx="13306200" cy="1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3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Snyder’s Paper Prototype Methods</a:t>
            </a:r>
            <a:endParaRPr b="1" sz="4300">
              <a:solidFill>
                <a:schemeClr val="dk1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300"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322" name="Google Shape;322;g25ce3b25584_2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25ce3b25584_2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1099" y="3811424"/>
            <a:ext cx="3118252" cy="4157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25ce3b25584_2_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8099" y="3811425"/>
            <a:ext cx="3118252" cy="415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g25ce3b25584_2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91622" y="3811435"/>
            <a:ext cx="3118252" cy="4157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25ce3b25584_2_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765862" y="3811426"/>
            <a:ext cx="3118252" cy="41576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g25ce3b25584_2_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4240099" y="3811400"/>
            <a:ext cx="3118252" cy="41576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g25ce3b25584_2_2"/>
          <p:cNvCxnSpPr/>
          <p:nvPr/>
        </p:nvCxnSpPr>
        <p:spPr>
          <a:xfrm>
            <a:off x="2691099" y="6599000"/>
            <a:ext cx="16365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g25ce3b25584_2_2"/>
          <p:cNvCxnSpPr/>
          <p:nvPr/>
        </p:nvCxnSpPr>
        <p:spPr>
          <a:xfrm>
            <a:off x="9801474" y="6463650"/>
            <a:ext cx="1636500" cy="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0" name="Google Shape;330;g25ce3b25584_2_2"/>
          <p:cNvSpPr/>
          <p:nvPr/>
        </p:nvSpPr>
        <p:spPr>
          <a:xfrm>
            <a:off x="15823350" y="5697000"/>
            <a:ext cx="740100" cy="740100"/>
          </a:xfrm>
          <a:prstGeom prst="ellipse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808" l="0" r="-989" t="-9808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 rot="-1643889">
            <a:off x="9919231" y="-166005"/>
            <a:ext cx="11669120" cy="9699957"/>
          </a:xfrm>
          <a:custGeom>
            <a:rect b="b" l="l" r="r" t="t"/>
            <a:pathLst>
              <a:path extrusionOk="0" h="9703566" w="11673462">
                <a:moveTo>
                  <a:pt x="0" y="0"/>
                </a:moveTo>
                <a:lnTo>
                  <a:pt x="11673463" y="0"/>
                </a:lnTo>
                <a:lnTo>
                  <a:pt x="11673463" y="9703566"/>
                </a:lnTo>
                <a:lnTo>
                  <a:pt x="0" y="9703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 rot="10800000">
            <a:off x="11020578" y="1256157"/>
            <a:ext cx="6580647" cy="6580647"/>
          </a:xfrm>
          <a:custGeom>
            <a:rect b="b" l="l" r="r" t="t"/>
            <a:pathLst>
              <a:path extrusionOk="0" h="6580647" w="6580647">
                <a:moveTo>
                  <a:pt x="0" y="0"/>
                </a:moveTo>
                <a:lnTo>
                  <a:pt x="6580647" y="0"/>
                </a:lnTo>
                <a:lnTo>
                  <a:pt x="6580647" y="6580647"/>
                </a:lnTo>
                <a:lnTo>
                  <a:pt x="0" y="65806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 amt="9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 txBox="1"/>
          <p:nvPr/>
        </p:nvSpPr>
        <p:spPr>
          <a:xfrm>
            <a:off x="760700" y="3334115"/>
            <a:ext cx="14108100" cy="26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99">
                <a:latin typeface="Unbounded Medium"/>
                <a:ea typeface="Unbounded Medium"/>
                <a:cs typeface="Unbounded Medium"/>
                <a:sym typeface="Unbounded Medium"/>
              </a:rPr>
              <a:t>LOW-FIDELITY</a:t>
            </a:r>
            <a:endParaRPr sz="8199">
              <a:latin typeface="Unbounded Medium"/>
              <a:ea typeface="Unbounded Medium"/>
              <a:cs typeface="Unbounded Medium"/>
              <a:sym typeface="Unbounded Medium"/>
            </a:endParaRPr>
          </a:p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199">
                <a:latin typeface="Unbounded Medium"/>
                <a:ea typeface="Unbounded Medium"/>
                <a:cs typeface="Unbounded Medium"/>
                <a:sym typeface="Unbounded Medium"/>
              </a:rPr>
              <a:t>PROTOTYPING</a:t>
            </a:r>
            <a:endParaRPr sz="200"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sp>
        <p:nvSpPr>
          <p:cNvPr id="93" name="Google Shape;93;p1"/>
          <p:cNvSpPr txBox="1"/>
          <p:nvPr/>
        </p:nvSpPr>
        <p:spPr>
          <a:xfrm>
            <a:off x="13188600" y="2996500"/>
            <a:ext cx="2244600" cy="6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6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Unbounded Medium"/>
                <a:ea typeface="Unbounded Medium"/>
                <a:cs typeface="Unbounded Medium"/>
                <a:sym typeface="Unbounded Medium"/>
              </a:rPr>
              <a:t>T</a:t>
            </a:r>
            <a:r>
              <a:rPr lang="en-US" sz="3500">
                <a:latin typeface="Unbounded Medium"/>
                <a:ea typeface="Unbounded Medium"/>
                <a:cs typeface="Unbounded Medium"/>
                <a:sym typeface="Unbounded Medium"/>
              </a:rPr>
              <a:t>urno</a:t>
            </a:r>
            <a:endParaRPr sz="3500"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grpSp>
        <p:nvGrpSpPr>
          <p:cNvPr id="94" name="Google Shape;94;p1"/>
          <p:cNvGrpSpPr/>
          <p:nvPr/>
        </p:nvGrpSpPr>
        <p:grpSpPr>
          <a:xfrm>
            <a:off x="1028700" y="8464499"/>
            <a:ext cx="3289500" cy="662198"/>
            <a:chOff x="0" y="-47625"/>
            <a:chExt cx="4386000" cy="882931"/>
          </a:xfrm>
        </p:grpSpPr>
        <p:sp>
          <p:nvSpPr>
            <p:cNvPr id="95" name="Google Shape;95;p1"/>
            <p:cNvSpPr txBox="1"/>
            <p:nvPr/>
          </p:nvSpPr>
          <p:spPr>
            <a:xfrm>
              <a:off x="0" y="527506"/>
              <a:ext cx="4386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96" name="Google Shape;96;p1"/>
            <p:cNvSpPr txBox="1"/>
            <p:nvPr/>
          </p:nvSpPr>
          <p:spPr>
            <a:xfrm>
              <a:off x="0" y="-47625"/>
              <a:ext cx="4386000" cy="53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just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99">
                  <a:latin typeface="Unbounded"/>
                  <a:ea typeface="Unbounded"/>
                  <a:cs typeface="Unbounded"/>
                  <a:sym typeface="Unbounded"/>
                </a:rPr>
                <a:t>ASSIGNMENT 5</a:t>
              </a:r>
              <a:endParaRPr sz="1800">
                <a:latin typeface="Unbounded"/>
                <a:ea typeface="Unbounded"/>
                <a:cs typeface="Unbounded"/>
                <a:sym typeface="Unbounded"/>
              </a:endParaRPr>
            </a:p>
          </p:txBody>
        </p:sp>
      </p:grpSp>
      <p:sp>
        <p:nvSpPr>
          <p:cNvPr id="97" name="Google Shape;97;p1"/>
          <p:cNvSpPr txBox="1"/>
          <p:nvPr/>
        </p:nvSpPr>
        <p:spPr>
          <a:xfrm>
            <a:off x="1028700" y="8896000"/>
            <a:ext cx="4613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Unbounded"/>
                <a:ea typeface="Unbounded"/>
                <a:cs typeface="Unbounded"/>
                <a:sym typeface="Unbounded"/>
              </a:rPr>
              <a:t>CECILIA, MALINA, NAZANIN, PEDRO</a:t>
            </a:r>
            <a:endParaRPr sz="1600"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12603750" y="5216850"/>
            <a:ext cx="34143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Unbounded Medium"/>
                <a:ea typeface="Unbounded Medium"/>
                <a:cs typeface="Unbounded Medium"/>
                <a:sym typeface="Unbounded Medium"/>
              </a:rPr>
              <a:t>Break Cycles, </a:t>
            </a:r>
            <a:endParaRPr sz="2100">
              <a:latin typeface="Unbounded Medium"/>
              <a:ea typeface="Unbounded Medium"/>
              <a:cs typeface="Unbounded Medium"/>
              <a:sym typeface="Unbounded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Unbounded Medium"/>
                <a:ea typeface="Unbounded Medium"/>
                <a:cs typeface="Unbounded Medium"/>
                <a:sym typeface="Unbounded Medium"/>
              </a:rPr>
              <a:t>Build Habits</a:t>
            </a:r>
            <a:endParaRPr sz="2100"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pic>
        <p:nvPicPr>
          <p:cNvPr id="99" name="Google Shape;99;p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91725" y="3378725"/>
            <a:ext cx="2038350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5cbe9d970c_0_0"/>
          <p:cNvSpPr/>
          <p:nvPr/>
        </p:nvSpPr>
        <p:spPr>
          <a:xfrm rot="5206981">
            <a:off x="11867294" y="1434411"/>
            <a:ext cx="7951908" cy="7434497"/>
          </a:xfrm>
          <a:custGeom>
            <a:rect b="b" l="l" r="r" t="t"/>
            <a:pathLst>
              <a:path extrusionOk="0" h="7437356" w="7437356">
                <a:moveTo>
                  <a:pt x="7437357" y="7437357"/>
                </a:moveTo>
                <a:lnTo>
                  <a:pt x="0" y="7437357"/>
                </a:lnTo>
                <a:lnTo>
                  <a:pt x="0" y="0"/>
                </a:lnTo>
                <a:lnTo>
                  <a:pt x="7437357" y="0"/>
                </a:lnTo>
                <a:lnTo>
                  <a:pt x="7437357" y="7437357"/>
                </a:lnTo>
                <a:close/>
              </a:path>
            </a:pathLst>
          </a:custGeom>
          <a:blipFill rotWithShape="1">
            <a:blip r:embed="rId3">
              <a:alphaModFix amt="9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6" name="Google Shape;336;g25cbe9d970c_0_0"/>
          <p:cNvSpPr/>
          <p:nvPr/>
        </p:nvSpPr>
        <p:spPr>
          <a:xfrm flipH="1" rot="6511536">
            <a:off x="-4413832" y="1724044"/>
            <a:ext cx="10454946" cy="8690674"/>
          </a:xfrm>
          <a:custGeom>
            <a:rect b="b" l="l" r="r" t="t"/>
            <a:pathLst>
              <a:path extrusionOk="0" h="8696927" w="10462469">
                <a:moveTo>
                  <a:pt x="10462469" y="0"/>
                </a:moveTo>
                <a:lnTo>
                  <a:pt x="0" y="0"/>
                </a:lnTo>
                <a:lnTo>
                  <a:pt x="0" y="8696927"/>
                </a:lnTo>
                <a:lnTo>
                  <a:pt x="10462469" y="8696927"/>
                </a:lnTo>
                <a:lnTo>
                  <a:pt x="10462469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7" name="Google Shape;337;g25cbe9d970c_0_0"/>
          <p:cNvSpPr/>
          <p:nvPr/>
        </p:nvSpPr>
        <p:spPr>
          <a:xfrm rot="2723546">
            <a:off x="5714461" y="1277984"/>
            <a:ext cx="7704214" cy="7731024"/>
          </a:xfrm>
          <a:custGeom>
            <a:rect b="b" l="l" r="r" t="t"/>
            <a:pathLst>
              <a:path extrusionOk="0" h="7462430" w="7462430">
                <a:moveTo>
                  <a:pt x="7462431" y="7462430"/>
                </a:moveTo>
                <a:lnTo>
                  <a:pt x="0" y="7462430"/>
                </a:lnTo>
                <a:lnTo>
                  <a:pt x="0" y="0"/>
                </a:lnTo>
                <a:lnTo>
                  <a:pt x="7462431" y="0"/>
                </a:lnTo>
                <a:lnTo>
                  <a:pt x="7462431" y="7462430"/>
                </a:lnTo>
                <a:close/>
              </a:path>
            </a:pathLst>
          </a:custGeom>
          <a:blipFill rotWithShape="1">
            <a:blip r:embed="rId3">
              <a:alphaModFix amt="98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38" name="Google Shape;338;g25cbe9d970c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25cbe9d970c_0_0"/>
          <p:cNvSpPr/>
          <p:nvPr/>
        </p:nvSpPr>
        <p:spPr>
          <a:xfrm rot="2723546">
            <a:off x="-516765" y="1277984"/>
            <a:ext cx="7704214" cy="7731024"/>
          </a:xfrm>
          <a:custGeom>
            <a:rect b="b" l="l" r="r" t="t"/>
            <a:pathLst>
              <a:path extrusionOk="0" h="7462430" w="7462430">
                <a:moveTo>
                  <a:pt x="7462431" y="7462430"/>
                </a:moveTo>
                <a:lnTo>
                  <a:pt x="0" y="7462430"/>
                </a:lnTo>
                <a:lnTo>
                  <a:pt x="0" y="0"/>
                </a:lnTo>
                <a:lnTo>
                  <a:pt x="7462431" y="0"/>
                </a:lnTo>
                <a:lnTo>
                  <a:pt x="7462431" y="7462430"/>
                </a:lnTo>
                <a:close/>
              </a:path>
            </a:pathLst>
          </a:custGeom>
          <a:blipFill rotWithShape="1">
            <a:blip r:embed="rId3">
              <a:alphaModFix amt="9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0" name="Google Shape;340;g25cbe9d970c_0_0"/>
          <p:cNvSpPr txBox="1"/>
          <p:nvPr/>
        </p:nvSpPr>
        <p:spPr>
          <a:xfrm>
            <a:off x="199601" y="2301220"/>
            <a:ext cx="4612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5cbe9d970c_0_0"/>
          <p:cNvSpPr txBox="1"/>
          <p:nvPr/>
        </p:nvSpPr>
        <p:spPr>
          <a:xfrm>
            <a:off x="1329100" y="2872713"/>
            <a:ext cx="51030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99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simple</a:t>
            </a:r>
            <a:endParaRPr sz="100"/>
          </a:p>
        </p:txBody>
      </p:sp>
      <p:sp>
        <p:nvSpPr>
          <p:cNvPr id="342" name="Google Shape;342;g25cbe9d970c_0_0"/>
          <p:cNvSpPr txBox="1"/>
          <p:nvPr/>
        </p:nvSpPr>
        <p:spPr>
          <a:xfrm>
            <a:off x="6701238" y="2872700"/>
            <a:ext cx="51030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99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moderate</a:t>
            </a:r>
            <a:endParaRPr/>
          </a:p>
        </p:txBody>
      </p:sp>
      <p:sp>
        <p:nvSpPr>
          <p:cNvPr id="343" name="Google Shape;343;g25cbe9d970c_0_0"/>
          <p:cNvSpPr txBox="1"/>
          <p:nvPr/>
        </p:nvSpPr>
        <p:spPr>
          <a:xfrm>
            <a:off x="13549325" y="2872713"/>
            <a:ext cx="6442200" cy="11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99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complex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4" name="Google Shape;344;g25cbe9d970c_0_0"/>
          <p:cNvSpPr txBox="1"/>
          <p:nvPr/>
        </p:nvSpPr>
        <p:spPr>
          <a:xfrm>
            <a:off x="7809150" y="81800"/>
            <a:ext cx="103290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457200" lvl="0" marL="274320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499">
                <a:latin typeface="Unbounded Medium"/>
                <a:ea typeface="Unbounded Medium"/>
                <a:cs typeface="Unbounded Medium"/>
                <a:sym typeface="Unbounded Medium"/>
              </a:rPr>
              <a:t>3 task flows</a:t>
            </a:r>
            <a:endParaRPr sz="6299"/>
          </a:p>
        </p:txBody>
      </p:sp>
      <p:sp>
        <p:nvSpPr>
          <p:cNvPr id="345" name="Google Shape;345;g25cbe9d970c_0_0"/>
          <p:cNvSpPr txBox="1"/>
          <p:nvPr/>
        </p:nvSpPr>
        <p:spPr>
          <a:xfrm>
            <a:off x="640672" y="4382925"/>
            <a:ext cx="4838400" cy="3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1a   Complete a task!</a:t>
            </a:r>
            <a:endParaRPr sz="31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1b Share the news with friends!</a:t>
            </a:r>
            <a:endParaRPr sz="26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46" name="Google Shape;346;g25cbe9d970c_0_0"/>
          <p:cNvSpPr txBox="1"/>
          <p:nvPr/>
        </p:nvSpPr>
        <p:spPr>
          <a:xfrm>
            <a:off x="7336710" y="4516675"/>
            <a:ext cx="4838400" cy="3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2  Write out your task list!</a:t>
            </a:r>
            <a:endParaRPr sz="26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47" name="Google Shape;347;g25cbe9d970c_0_0"/>
          <p:cNvSpPr txBox="1"/>
          <p:nvPr/>
        </p:nvSpPr>
        <p:spPr>
          <a:xfrm>
            <a:off x="13299760" y="4516675"/>
            <a:ext cx="4838400" cy="3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3   C</a:t>
            </a:r>
            <a:r>
              <a:rPr lang="en-US" sz="3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omplete a task with friends!</a:t>
            </a:r>
            <a:endParaRPr sz="26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936f6e37d7_0_37"/>
          <p:cNvSpPr txBox="1"/>
          <p:nvPr/>
        </p:nvSpPr>
        <p:spPr>
          <a:xfrm>
            <a:off x="1718129" y="1679656"/>
            <a:ext cx="63483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99"/>
          </a:p>
        </p:txBody>
      </p:sp>
      <p:sp>
        <p:nvSpPr>
          <p:cNvPr id="353" name="Google Shape;353;g2936f6e37d7_0_37"/>
          <p:cNvSpPr/>
          <p:nvPr/>
        </p:nvSpPr>
        <p:spPr>
          <a:xfrm rot="-207015">
            <a:off x="-5464604" y="5120229"/>
            <a:ext cx="14265605" cy="12287089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354" name="Google Shape;354;g2936f6e37d7_0_37"/>
          <p:cNvSpPr/>
          <p:nvPr/>
        </p:nvSpPr>
        <p:spPr>
          <a:xfrm rot="-206533">
            <a:off x="13062196" y="-3912353"/>
            <a:ext cx="9846861" cy="8325958"/>
          </a:xfrm>
          <a:custGeom>
            <a:rect b="b" l="l" r="r" t="t"/>
            <a:pathLst>
              <a:path extrusionOk="0" h="8331766" w="9853730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pic>
        <p:nvPicPr>
          <p:cNvPr id="355" name="Google Shape;355;g2936f6e37d7_0_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936f6e37d7_0_37"/>
          <p:cNvSpPr txBox="1"/>
          <p:nvPr/>
        </p:nvSpPr>
        <p:spPr>
          <a:xfrm>
            <a:off x="11598250" y="1587250"/>
            <a:ext cx="59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936f6e37d7_0_37"/>
          <p:cNvSpPr txBox="1"/>
          <p:nvPr/>
        </p:nvSpPr>
        <p:spPr>
          <a:xfrm>
            <a:off x="10228525" y="391050"/>
            <a:ext cx="10329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199">
                <a:latin typeface="Unbounded Medium"/>
                <a:ea typeface="Unbounded Medium"/>
                <a:cs typeface="Unbounded Medium"/>
                <a:sym typeface="Unbounded Medium"/>
              </a:rPr>
              <a:t>Full Storyboard</a:t>
            </a:r>
            <a:endParaRPr sz="5999"/>
          </a:p>
        </p:txBody>
      </p:sp>
      <p:sp>
        <p:nvSpPr>
          <p:cNvPr id="358" name="Google Shape;358;g2936f6e37d7_0_37"/>
          <p:cNvSpPr/>
          <p:nvPr/>
        </p:nvSpPr>
        <p:spPr>
          <a:xfrm rot="-206533">
            <a:off x="-7552938" y="5025884"/>
            <a:ext cx="11833531" cy="10005776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pic>
        <p:nvPicPr>
          <p:cNvPr id="359" name="Google Shape;359;g2936f6e37d7_0_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51875" y="536950"/>
            <a:ext cx="14504300" cy="932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"/>
          <p:cNvSpPr/>
          <p:nvPr/>
        </p:nvSpPr>
        <p:spPr>
          <a:xfrm rot="-10524355">
            <a:off x="4865962" y="5141812"/>
            <a:ext cx="11841786" cy="10012756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8" r="-858" t="0"/>
            </a:stretch>
          </a:blipFill>
          <a:ln>
            <a:noFill/>
          </a:ln>
        </p:spPr>
      </p:sp>
      <p:sp>
        <p:nvSpPr>
          <p:cNvPr id="365" name="Google Shape;365;p3"/>
          <p:cNvSpPr/>
          <p:nvPr/>
        </p:nvSpPr>
        <p:spPr>
          <a:xfrm rot="-10524880">
            <a:off x="3852437" y="-3219001"/>
            <a:ext cx="6874926" cy="5813055"/>
          </a:xfrm>
          <a:custGeom>
            <a:rect b="b" l="l" r="r" t="t"/>
            <a:pathLst>
              <a:path extrusionOk="0" h="5808972" w="6870097">
                <a:moveTo>
                  <a:pt x="0" y="0"/>
                </a:moveTo>
                <a:lnTo>
                  <a:pt x="6870097" y="0"/>
                </a:lnTo>
                <a:lnTo>
                  <a:pt x="6870097" y="5808972"/>
                </a:lnTo>
                <a:lnTo>
                  <a:pt x="0" y="5808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8" r="-858" t="0"/>
            </a:stretch>
          </a:blipFill>
          <a:ln>
            <a:noFill/>
          </a:ln>
        </p:spPr>
      </p:sp>
      <p:sp>
        <p:nvSpPr>
          <p:cNvPr id="366" name="Google Shape;366;p3"/>
          <p:cNvSpPr txBox="1"/>
          <p:nvPr/>
        </p:nvSpPr>
        <p:spPr>
          <a:xfrm>
            <a:off x="1598550" y="4828850"/>
            <a:ext cx="8800200" cy="1191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 SemiBold"/>
              <a:buAutoNum type="alphaUcPeriod"/>
            </a:pPr>
            <a:r>
              <a:rPr lang="en-US" sz="36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rPr>
              <a:t>C</a:t>
            </a:r>
            <a:r>
              <a:rPr lang="en-US" sz="36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rPr>
              <a:t>omplete a task </a:t>
            </a:r>
            <a:endParaRPr sz="3600">
              <a:solidFill>
                <a:schemeClr val="dk1"/>
              </a:solidFill>
              <a:latin typeface="Unbounded SemiBold"/>
              <a:ea typeface="Unbounded SemiBold"/>
              <a:cs typeface="Unbounded SemiBold"/>
              <a:sym typeface="Unbounded SemiBold"/>
            </a:endParaRPr>
          </a:p>
          <a:p>
            <a:pPr indent="-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Unbounded SemiBold"/>
              <a:buAutoNum type="alphaUcPeriod"/>
            </a:pPr>
            <a:r>
              <a:rPr lang="en-US" sz="36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rPr>
              <a:t>Share the news with friends</a:t>
            </a:r>
            <a:endParaRPr sz="3600">
              <a:latin typeface="Unbounded SemiBold"/>
              <a:ea typeface="Unbounded SemiBold"/>
              <a:cs typeface="Unbounded SemiBold"/>
              <a:sym typeface="Unbounded SemiBold"/>
            </a:endParaRPr>
          </a:p>
        </p:txBody>
      </p:sp>
      <p:sp>
        <p:nvSpPr>
          <p:cNvPr id="367" name="Google Shape;367;p3"/>
          <p:cNvSpPr txBox="1"/>
          <p:nvPr/>
        </p:nvSpPr>
        <p:spPr>
          <a:xfrm>
            <a:off x="16281425" y="1000125"/>
            <a:ext cx="977875" cy="265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pic>
        <p:nvPicPr>
          <p:cNvPr id="368" name="Google Shape;36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3"/>
          <p:cNvSpPr/>
          <p:nvPr/>
        </p:nvSpPr>
        <p:spPr>
          <a:xfrm flipH="1" rot="5752895">
            <a:off x="10599807" y="925209"/>
            <a:ext cx="8436594" cy="8436594"/>
          </a:xfrm>
          <a:custGeom>
            <a:rect b="b" l="l" r="r" t="t"/>
            <a:pathLst>
              <a:path extrusionOk="0" h="8434354" w="8434354">
                <a:moveTo>
                  <a:pt x="0" y="8434354"/>
                </a:moveTo>
                <a:lnTo>
                  <a:pt x="8434355" y="8434354"/>
                </a:lnTo>
                <a:lnTo>
                  <a:pt x="8434355" y="0"/>
                </a:lnTo>
                <a:lnTo>
                  <a:pt x="0" y="0"/>
                </a:lnTo>
                <a:lnTo>
                  <a:pt x="0" y="8434354"/>
                </a:lnTo>
                <a:close/>
              </a:path>
            </a:pathLst>
          </a:custGeom>
          <a:blipFill rotWithShape="1">
            <a:blip r:embed="rId5">
              <a:alphaModFix amt="9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0" name="Google Shape;370;p3"/>
          <p:cNvSpPr/>
          <p:nvPr/>
        </p:nvSpPr>
        <p:spPr>
          <a:xfrm>
            <a:off x="11982875" y="4844428"/>
            <a:ext cx="2722973" cy="2664333"/>
          </a:xfrm>
          <a:custGeom>
            <a:rect b="b" l="l" r="r" t="t"/>
            <a:pathLst>
              <a:path extrusionOk="0" h="4114800" w="4238090">
                <a:moveTo>
                  <a:pt x="0" y="0"/>
                </a:moveTo>
                <a:lnTo>
                  <a:pt x="4238090" y="0"/>
                </a:lnTo>
                <a:lnTo>
                  <a:pt x="42380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1" name="Google Shape;371;p3"/>
          <p:cNvSpPr/>
          <p:nvPr/>
        </p:nvSpPr>
        <p:spPr>
          <a:xfrm>
            <a:off x="14237798" y="3579500"/>
            <a:ext cx="795460" cy="915543"/>
          </a:xfrm>
          <a:custGeom>
            <a:rect b="b" l="l" r="r" t="t"/>
            <a:pathLst>
              <a:path extrusionOk="0" h="4114800" w="4481465">
                <a:moveTo>
                  <a:pt x="0" y="0"/>
                </a:moveTo>
                <a:lnTo>
                  <a:pt x="4481465" y="0"/>
                </a:lnTo>
                <a:lnTo>
                  <a:pt x="44814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2" name="Google Shape;372;p3"/>
          <p:cNvSpPr/>
          <p:nvPr/>
        </p:nvSpPr>
        <p:spPr>
          <a:xfrm>
            <a:off x="15484750" y="3341948"/>
            <a:ext cx="1774553" cy="916116"/>
          </a:xfrm>
          <a:custGeom>
            <a:rect b="b" l="l" r="r" t="t"/>
            <a:pathLst>
              <a:path extrusionOk="0" h="1614301" w="2827973">
                <a:moveTo>
                  <a:pt x="0" y="0"/>
                </a:moveTo>
                <a:lnTo>
                  <a:pt x="2827973" y="0"/>
                </a:lnTo>
                <a:lnTo>
                  <a:pt x="2827973" y="1614302"/>
                </a:lnTo>
                <a:lnTo>
                  <a:pt x="0" y="16143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73" name="Google Shape;373;p3"/>
          <p:cNvSpPr txBox="1"/>
          <p:nvPr/>
        </p:nvSpPr>
        <p:spPr>
          <a:xfrm>
            <a:off x="1098600" y="4266863"/>
            <a:ext cx="86805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s</a:t>
            </a:r>
            <a:r>
              <a:rPr lang="en-US" sz="24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imple</a:t>
            </a:r>
            <a:endParaRPr sz="1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93706f489b_0_1"/>
          <p:cNvSpPr/>
          <p:nvPr/>
        </p:nvSpPr>
        <p:spPr>
          <a:xfrm rot="-207015">
            <a:off x="-5464604" y="5120229"/>
            <a:ext cx="14265605" cy="12287089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379" name="Google Shape;379;g293706f489b_0_1"/>
          <p:cNvSpPr/>
          <p:nvPr/>
        </p:nvSpPr>
        <p:spPr>
          <a:xfrm rot="-206533">
            <a:off x="13062196" y="-3912353"/>
            <a:ext cx="9846861" cy="8325958"/>
          </a:xfrm>
          <a:custGeom>
            <a:rect b="b" l="l" r="r" t="t"/>
            <a:pathLst>
              <a:path extrusionOk="0" h="8331766" w="9853730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pic>
        <p:nvPicPr>
          <p:cNvPr id="380" name="Google Shape;380;g293706f489b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g293706f489b_0_1"/>
          <p:cNvSpPr txBox="1"/>
          <p:nvPr/>
        </p:nvSpPr>
        <p:spPr>
          <a:xfrm>
            <a:off x="11598250" y="1587250"/>
            <a:ext cx="59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293706f489b_0_1"/>
          <p:cNvSpPr/>
          <p:nvPr/>
        </p:nvSpPr>
        <p:spPr>
          <a:xfrm rot="-206533">
            <a:off x="-7552938" y="5025884"/>
            <a:ext cx="11833531" cy="10005776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383" name="Google Shape;383;g293706f489b_0_1"/>
          <p:cNvSpPr txBox="1"/>
          <p:nvPr/>
        </p:nvSpPr>
        <p:spPr>
          <a:xfrm>
            <a:off x="1803400" y="712100"/>
            <a:ext cx="1496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rPr>
              <a:t>Complete a Task</a:t>
            </a:r>
            <a:endParaRPr sz="3600">
              <a:latin typeface="Unbounded SemiBold"/>
              <a:ea typeface="Unbounded SemiBold"/>
              <a:cs typeface="Unbounded SemiBold"/>
              <a:sym typeface="Unbounded SemiBold"/>
            </a:endParaRPr>
          </a:p>
        </p:txBody>
      </p:sp>
      <p:pic>
        <p:nvPicPr>
          <p:cNvPr id="384" name="Google Shape;384;g293706f489b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3725" y="2075600"/>
            <a:ext cx="7057400" cy="6405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5ce0125211_0_2"/>
          <p:cNvSpPr/>
          <p:nvPr/>
        </p:nvSpPr>
        <p:spPr>
          <a:xfrm rot="-207015">
            <a:off x="-5464604" y="5120229"/>
            <a:ext cx="14265605" cy="12287089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390" name="Google Shape;390;g25ce0125211_0_2"/>
          <p:cNvSpPr/>
          <p:nvPr/>
        </p:nvSpPr>
        <p:spPr>
          <a:xfrm rot="-206533">
            <a:off x="13062196" y="-3912353"/>
            <a:ext cx="9846861" cy="8325958"/>
          </a:xfrm>
          <a:custGeom>
            <a:rect b="b" l="l" r="r" t="t"/>
            <a:pathLst>
              <a:path extrusionOk="0" h="8331766" w="9853730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pic>
        <p:nvPicPr>
          <p:cNvPr id="391" name="Google Shape;391;g25ce0125211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g25ce0125211_0_2"/>
          <p:cNvSpPr txBox="1"/>
          <p:nvPr/>
        </p:nvSpPr>
        <p:spPr>
          <a:xfrm>
            <a:off x="11598250" y="1587250"/>
            <a:ext cx="59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5ce0125211_0_2"/>
          <p:cNvSpPr/>
          <p:nvPr/>
        </p:nvSpPr>
        <p:spPr>
          <a:xfrm rot="-206533">
            <a:off x="-7552938" y="5025884"/>
            <a:ext cx="11833531" cy="10005776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394" name="Google Shape;394;g25ce0125211_0_2"/>
          <p:cNvSpPr txBox="1"/>
          <p:nvPr/>
        </p:nvSpPr>
        <p:spPr>
          <a:xfrm>
            <a:off x="1803400" y="712100"/>
            <a:ext cx="1496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rPr>
              <a:t>Share the news with friends</a:t>
            </a:r>
            <a:endParaRPr sz="3600">
              <a:latin typeface="Unbounded SemiBold"/>
              <a:ea typeface="Unbounded SemiBold"/>
              <a:cs typeface="Unbounded SemiBold"/>
              <a:sym typeface="Unbounded SemiBold"/>
            </a:endParaRPr>
          </a:p>
        </p:txBody>
      </p:sp>
      <p:pic>
        <p:nvPicPr>
          <p:cNvPr id="395" name="Google Shape;395;g25ce0125211_0_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4485" y="1987448"/>
            <a:ext cx="10643625" cy="6880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5cbe9d970c_0_105"/>
          <p:cNvSpPr/>
          <p:nvPr/>
        </p:nvSpPr>
        <p:spPr>
          <a:xfrm rot="-10524880">
            <a:off x="4857099" y="5135293"/>
            <a:ext cx="11850109" cy="10019794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401" name="Google Shape;401;g25cbe9d970c_0_105"/>
          <p:cNvSpPr/>
          <p:nvPr/>
        </p:nvSpPr>
        <p:spPr>
          <a:xfrm rot="-10524880">
            <a:off x="3852437" y="-3219001"/>
            <a:ext cx="6874926" cy="5813055"/>
          </a:xfrm>
          <a:custGeom>
            <a:rect b="b" l="l" r="r" t="t"/>
            <a:pathLst>
              <a:path extrusionOk="0" h="5808972" w="6870097">
                <a:moveTo>
                  <a:pt x="0" y="0"/>
                </a:moveTo>
                <a:lnTo>
                  <a:pt x="6870097" y="0"/>
                </a:lnTo>
                <a:lnTo>
                  <a:pt x="6870097" y="5808972"/>
                </a:lnTo>
                <a:lnTo>
                  <a:pt x="0" y="5808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402" name="Google Shape;402;g25cbe9d970c_0_105"/>
          <p:cNvSpPr txBox="1"/>
          <p:nvPr/>
        </p:nvSpPr>
        <p:spPr>
          <a:xfrm>
            <a:off x="1028700" y="4866438"/>
            <a:ext cx="868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rPr>
              <a:t>Write out your task list</a:t>
            </a:r>
            <a:endParaRPr sz="3600">
              <a:latin typeface="Unbounded SemiBold"/>
              <a:ea typeface="Unbounded SemiBold"/>
              <a:cs typeface="Unbounded SemiBold"/>
              <a:sym typeface="Unbounded SemiBold"/>
            </a:endParaRPr>
          </a:p>
        </p:txBody>
      </p:sp>
      <p:sp>
        <p:nvSpPr>
          <p:cNvPr id="403" name="Google Shape;403;g25cbe9d970c_0_105"/>
          <p:cNvSpPr txBox="1"/>
          <p:nvPr/>
        </p:nvSpPr>
        <p:spPr>
          <a:xfrm>
            <a:off x="16281425" y="1000125"/>
            <a:ext cx="978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pic>
        <p:nvPicPr>
          <p:cNvPr id="404" name="Google Shape;404;g25cbe9d970c_0_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g25cbe9d970c_0_105"/>
          <p:cNvSpPr/>
          <p:nvPr/>
        </p:nvSpPr>
        <p:spPr>
          <a:xfrm flipH="1" rot="5752895">
            <a:off x="10599807" y="925209"/>
            <a:ext cx="8436594" cy="8436594"/>
          </a:xfrm>
          <a:custGeom>
            <a:rect b="b" l="l" r="r" t="t"/>
            <a:pathLst>
              <a:path extrusionOk="0" h="8434354" w="8434354">
                <a:moveTo>
                  <a:pt x="0" y="8434354"/>
                </a:moveTo>
                <a:lnTo>
                  <a:pt x="8434355" y="8434354"/>
                </a:lnTo>
                <a:lnTo>
                  <a:pt x="8434355" y="0"/>
                </a:lnTo>
                <a:lnTo>
                  <a:pt x="0" y="0"/>
                </a:lnTo>
                <a:lnTo>
                  <a:pt x="0" y="8434354"/>
                </a:lnTo>
                <a:close/>
              </a:path>
            </a:pathLst>
          </a:custGeom>
          <a:blipFill rotWithShape="1">
            <a:blip r:embed="rId5">
              <a:alphaModFix amt="9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6" name="Google Shape;406;g25cbe9d970c_0_105"/>
          <p:cNvSpPr/>
          <p:nvPr/>
        </p:nvSpPr>
        <p:spPr>
          <a:xfrm>
            <a:off x="13422450" y="3579874"/>
            <a:ext cx="3426289" cy="3127248"/>
          </a:xfrm>
          <a:custGeom>
            <a:rect b="b" l="l" r="r" t="t"/>
            <a:pathLst>
              <a:path extrusionOk="0" h="4114800" w="4337075">
                <a:moveTo>
                  <a:pt x="0" y="0"/>
                </a:moveTo>
                <a:lnTo>
                  <a:pt x="4337075" y="0"/>
                </a:lnTo>
                <a:lnTo>
                  <a:pt x="43370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7" name="Google Shape;407;g25cbe9d970c_0_105"/>
          <p:cNvSpPr txBox="1"/>
          <p:nvPr/>
        </p:nvSpPr>
        <p:spPr>
          <a:xfrm>
            <a:off x="946200" y="4266863"/>
            <a:ext cx="86805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moderate</a:t>
            </a:r>
            <a:endParaRPr sz="1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2936f6e37d7_0_8"/>
          <p:cNvSpPr/>
          <p:nvPr/>
        </p:nvSpPr>
        <p:spPr>
          <a:xfrm rot="-206533">
            <a:off x="-4347863" y="3805159"/>
            <a:ext cx="11833531" cy="10005776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413" name="Google Shape;413;g2936f6e37d7_0_8"/>
          <p:cNvSpPr/>
          <p:nvPr/>
        </p:nvSpPr>
        <p:spPr>
          <a:xfrm rot="-206533">
            <a:off x="13161833" y="-5157903"/>
            <a:ext cx="9846861" cy="8325958"/>
          </a:xfrm>
          <a:custGeom>
            <a:rect b="b" l="l" r="r" t="t"/>
            <a:pathLst>
              <a:path extrusionOk="0" h="8331766" w="9853730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pic>
        <p:nvPicPr>
          <p:cNvPr id="414" name="Google Shape;414;g2936f6e37d7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g2936f6e37d7_0_8"/>
          <p:cNvSpPr txBox="1"/>
          <p:nvPr/>
        </p:nvSpPr>
        <p:spPr>
          <a:xfrm>
            <a:off x="1803400" y="712100"/>
            <a:ext cx="1496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rPr>
              <a:t>Write</a:t>
            </a:r>
            <a:r>
              <a:rPr lang="en-US" sz="36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rPr>
              <a:t> out your task list</a:t>
            </a:r>
            <a:endParaRPr sz="3600">
              <a:solidFill>
                <a:schemeClr val="dk1"/>
              </a:solidFill>
              <a:latin typeface="Unbounded SemiBold"/>
              <a:ea typeface="Unbounded SemiBold"/>
              <a:cs typeface="Unbounded SemiBold"/>
              <a:sym typeface="Unbounded SemiBold"/>
            </a:endParaRPr>
          </a:p>
        </p:txBody>
      </p:sp>
      <p:pic>
        <p:nvPicPr>
          <p:cNvPr id="416" name="Google Shape;416;g2936f6e37d7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150" y="2619801"/>
            <a:ext cx="16575898" cy="6118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5cbe9d970c_0_118"/>
          <p:cNvSpPr txBox="1"/>
          <p:nvPr/>
        </p:nvSpPr>
        <p:spPr>
          <a:xfrm>
            <a:off x="946200" y="4266863"/>
            <a:ext cx="8680500" cy="5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complex</a:t>
            </a:r>
            <a:endParaRPr sz="1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22" name="Google Shape;422;g25cbe9d970c_0_118"/>
          <p:cNvSpPr/>
          <p:nvPr/>
        </p:nvSpPr>
        <p:spPr>
          <a:xfrm rot="-10524880">
            <a:off x="4857099" y="5135293"/>
            <a:ext cx="11850109" cy="10019794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423" name="Google Shape;423;g25cbe9d970c_0_118"/>
          <p:cNvSpPr/>
          <p:nvPr/>
        </p:nvSpPr>
        <p:spPr>
          <a:xfrm rot="-10524880">
            <a:off x="3852437" y="-3219001"/>
            <a:ext cx="6874926" cy="5813055"/>
          </a:xfrm>
          <a:custGeom>
            <a:rect b="b" l="l" r="r" t="t"/>
            <a:pathLst>
              <a:path extrusionOk="0" h="5808972" w="6870097">
                <a:moveTo>
                  <a:pt x="0" y="0"/>
                </a:moveTo>
                <a:lnTo>
                  <a:pt x="6870097" y="0"/>
                </a:lnTo>
                <a:lnTo>
                  <a:pt x="6870097" y="5808972"/>
                </a:lnTo>
                <a:lnTo>
                  <a:pt x="0" y="5808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424" name="Google Shape;424;g25cbe9d970c_0_118"/>
          <p:cNvSpPr txBox="1"/>
          <p:nvPr/>
        </p:nvSpPr>
        <p:spPr>
          <a:xfrm>
            <a:off x="1049275" y="4866450"/>
            <a:ext cx="8680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6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rPr>
              <a:t>Complete a task with friends</a:t>
            </a:r>
            <a:endParaRPr sz="1900">
              <a:latin typeface="Unbounded SemiBold"/>
              <a:ea typeface="Unbounded SemiBold"/>
              <a:cs typeface="Unbounded SemiBold"/>
              <a:sym typeface="Unbounded SemiBold"/>
            </a:endParaRPr>
          </a:p>
        </p:txBody>
      </p:sp>
      <p:sp>
        <p:nvSpPr>
          <p:cNvPr id="425" name="Google Shape;425;g25cbe9d970c_0_118"/>
          <p:cNvSpPr txBox="1"/>
          <p:nvPr/>
        </p:nvSpPr>
        <p:spPr>
          <a:xfrm>
            <a:off x="16281425" y="1000125"/>
            <a:ext cx="978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pic>
        <p:nvPicPr>
          <p:cNvPr id="426" name="Google Shape;426;g25cbe9d970c_0_1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25cbe9d970c_0_118"/>
          <p:cNvSpPr/>
          <p:nvPr/>
        </p:nvSpPr>
        <p:spPr>
          <a:xfrm flipH="1" rot="5752895">
            <a:off x="10599807" y="925209"/>
            <a:ext cx="8436594" cy="8436594"/>
          </a:xfrm>
          <a:custGeom>
            <a:rect b="b" l="l" r="r" t="t"/>
            <a:pathLst>
              <a:path extrusionOk="0" h="8434354" w="8434354">
                <a:moveTo>
                  <a:pt x="0" y="8434354"/>
                </a:moveTo>
                <a:lnTo>
                  <a:pt x="8434355" y="8434354"/>
                </a:lnTo>
                <a:lnTo>
                  <a:pt x="8434355" y="0"/>
                </a:lnTo>
                <a:lnTo>
                  <a:pt x="0" y="0"/>
                </a:lnTo>
                <a:lnTo>
                  <a:pt x="0" y="8434354"/>
                </a:lnTo>
                <a:close/>
              </a:path>
            </a:pathLst>
          </a:custGeom>
          <a:blipFill rotWithShape="1">
            <a:blip r:embed="rId5">
              <a:alphaModFix amt="9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8" name="Google Shape;428;g25cbe9d970c_0_118"/>
          <p:cNvSpPr/>
          <p:nvPr/>
        </p:nvSpPr>
        <p:spPr>
          <a:xfrm>
            <a:off x="12611988" y="4211800"/>
            <a:ext cx="3964982" cy="2087235"/>
          </a:xfrm>
          <a:custGeom>
            <a:rect b="b" l="l" r="r" t="t"/>
            <a:pathLst>
              <a:path extrusionOk="0" h="1602484" w="2867980">
                <a:moveTo>
                  <a:pt x="0" y="0"/>
                </a:moveTo>
                <a:lnTo>
                  <a:pt x="2867980" y="0"/>
                </a:lnTo>
                <a:lnTo>
                  <a:pt x="2867980" y="1602484"/>
                </a:lnTo>
                <a:lnTo>
                  <a:pt x="0" y="1602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936f6e37d7_0_24"/>
          <p:cNvSpPr txBox="1"/>
          <p:nvPr/>
        </p:nvSpPr>
        <p:spPr>
          <a:xfrm>
            <a:off x="1718120" y="1587250"/>
            <a:ext cx="13637700" cy="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</p:txBody>
      </p:sp>
      <p:sp>
        <p:nvSpPr>
          <p:cNvPr id="434" name="Google Shape;434;g2936f6e37d7_0_24"/>
          <p:cNvSpPr/>
          <p:nvPr/>
        </p:nvSpPr>
        <p:spPr>
          <a:xfrm rot="-206533">
            <a:off x="-4347863" y="3805159"/>
            <a:ext cx="11833531" cy="10005776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435" name="Google Shape;435;g2936f6e37d7_0_24"/>
          <p:cNvSpPr/>
          <p:nvPr/>
        </p:nvSpPr>
        <p:spPr>
          <a:xfrm rot="-206533">
            <a:off x="13161833" y="-5157903"/>
            <a:ext cx="9846861" cy="8325958"/>
          </a:xfrm>
          <a:custGeom>
            <a:rect b="b" l="l" r="r" t="t"/>
            <a:pathLst>
              <a:path extrusionOk="0" h="8331766" w="9853730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pic>
        <p:nvPicPr>
          <p:cNvPr id="436" name="Google Shape;436;g2936f6e37d7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2936f6e37d7_0_24"/>
          <p:cNvSpPr txBox="1"/>
          <p:nvPr/>
        </p:nvSpPr>
        <p:spPr>
          <a:xfrm>
            <a:off x="1803400" y="712100"/>
            <a:ext cx="1496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>
                <a:solidFill>
                  <a:schemeClr val="dk1"/>
                </a:solidFill>
                <a:latin typeface="Unbounded SemiBold"/>
                <a:ea typeface="Unbounded SemiBold"/>
                <a:cs typeface="Unbounded SemiBold"/>
                <a:sym typeface="Unbounded SemiBold"/>
              </a:rPr>
              <a:t>Complete a task with friends</a:t>
            </a:r>
            <a:endParaRPr sz="3600">
              <a:latin typeface="Unbounded SemiBold"/>
              <a:ea typeface="Unbounded SemiBold"/>
              <a:cs typeface="Unbounded SemiBold"/>
              <a:sym typeface="Unbounded SemiBold"/>
            </a:endParaRPr>
          </a:p>
        </p:txBody>
      </p:sp>
      <p:pic>
        <p:nvPicPr>
          <p:cNvPr id="438" name="Google Shape;438;g2936f6e37d7_0_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6675" y="1621750"/>
            <a:ext cx="13534648" cy="833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5cbe9d970c_0_12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808" l="0" r="-989" t="-9808"/>
            </a:stretch>
          </a:blipFill>
          <a:ln>
            <a:noFill/>
          </a:ln>
        </p:spPr>
      </p:sp>
      <p:sp>
        <p:nvSpPr>
          <p:cNvPr id="444" name="Google Shape;444;g25cbe9d970c_0_129"/>
          <p:cNvSpPr/>
          <p:nvPr/>
        </p:nvSpPr>
        <p:spPr>
          <a:xfrm rot="-1902086">
            <a:off x="717277" y="3626378"/>
            <a:ext cx="12273182" cy="10202082"/>
          </a:xfrm>
          <a:custGeom>
            <a:rect b="b" l="l" r="r" t="t"/>
            <a:pathLst>
              <a:path extrusionOk="0" h="10211660" w="12284704">
                <a:moveTo>
                  <a:pt x="0" y="0"/>
                </a:moveTo>
                <a:lnTo>
                  <a:pt x="12284704" y="0"/>
                </a:lnTo>
                <a:lnTo>
                  <a:pt x="12284704" y="10211660"/>
                </a:lnTo>
                <a:lnTo>
                  <a:pt x="0" y="10211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5" name="Google Shape;445;g25cbe9d970c_0_129"/>
          <p:cNvSpPr txBox="1"/>
          <p:nvPr/>
        </p:nvSpPr>
        <p:spPr>
          <a:xfrm>
            <a:off x="1789050" y="3800400"/>
            <a:ext cx="1486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Unbounded"/>
                <a:ea typeface="Unbounded"/>
                <a:cs typeface="Unbounded"/>
                <a:sym typeface="Unbounded"/>
              </a:rPr>
              <a:t>Testing Procedure</a:t>
            </a:r>
            <a:endParaRPr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446" name="Google Shape;446;g25cbe9d970c_0_129"/>
          <p:cNvSpPr/>
          <p:nvPr/>
        </p:nvSpPr>
        <p:spPr>
          <a:xfrm flipH="1" rot="5752895">
            <a:off x="-637643" y="5663984"/>
            <a:ext cx="8436594" cy="8436594"/>
          </a:xfrm>
          <a:custGeom>
            <a:rect b="b" l="l" r="r" t="t"/>
            <a:pathLst>
              <a:path extrusionOk="0" h="8434354" w="8434354">
                <a:moveTo>
                  <a:pt x="0" y="8434354"/>
                </a:moveTo>
                <a:lnTo>
                  <a:pt x="8434355" y="8434354"/>
                </a:lnTo>
                <a:lnTo>
                  <a:pt x="8434355" y="0"/>
                </a:lnTo>
                <a:lnTo>
                  <a:pt x="0" y="0"/>
                </a:lnTo>
                <a:lnTo>
                  <a:pt x="0" y="8434354"/>
                </a:lnTo>
                <a:close/>
              </a:path>
            </a:pathLst>
          </a:custGeom>
          <a:blipFill rotWithShape="1">
            <a:blip r:embed="rId5">
              <a:alphaModFix amt="98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47" name="Google Shape;447;g25cbe9d970c_0_1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71750" y="322025"/>
            <a:ext cx="1218975" cy="11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"/>
          <p:cNvSpPr/>
          <p:nvPr/>
        </p:nvSpPr>
        <p:spPr>
          <a:xfrm rot="-206533">
            <a:off x="-4201338" y="4000534"/>
            <a:ext cx="11833531" cy="10005776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8" r="-858" t="0"/>
            </a:stretch>
          </a:blipFill>
          <a:ln>
            <a:noFill/>
          </a:ln>
        </p:spPr>
      </p:sp>
      <p:sp>
        <p:nvSpPr>
          <p:cNvPr id="105" name="Google Shape;105;p2"/>
          <p:cNvSpPr txBox="1"/>
          <p:nvPr/>
        </p:nvSpPr>
        <p:spPr>
          <a:xfrm>
            <a:off x="1921300" y="4481700"/>
            <a:ext cx="6162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99">
                <a:latin typeface="Unbounded Medium"/>
                <a:ea typeface="Unbounded Medium"/>
                <a:cs typeface="Unbounded Medium"/>
                <a:sym typeface="Unbounded Medium"/>
              </a:rPr>
              <a:t>AGENDA</a:t>
            </a:r>
            <a:endParaRPr/>
          </a:p>
        </p:txBody>
      </p:sp>
      <p:sp>
        <p:nvSpPr>
          <p:cNvPr id="106" name="Google Shape;106;p2"/>
          <p:cNvSpPr/>
          <p:nvPr/>
        </p:nvSpPr>
        <p:spPr>
          <a:xfrm rot="-205464">
            <a:off x="13160800" y="-5156508"/>
            <a:ext cx="9853730" cy="8331766"/>
          </a:xfrm>
          <a:custGeom>
            <a:rect b="b" l="l" r="r" t="t"/>
            <a:pathLst>
              <a:path extrusionOk="0" h="8331766" w="9853730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8" r="-858" t="0"/>
            </a:stretch>
          </a:blipFill>
          <a:ln>
            <a:noFill/>
          </a:ln>
        </p:spPr>
      </p:sp>
      <p:pic>
        <p:nvPicPr>
          <p:cNvPr id="107" name="Google Shape;107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8" name="Google Shape;108;p2"/>
          <p:cNvGraphicFramePr/>
          <p:nvPr/>
        </p:nvGraphicFramePr>
        <p:xfrm>
          <a:off x="9265530" y="249942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{F2EB8EBE-F823-4E3B-9918-251AA96B6A5F}</a:tableStyleId>
              </a:tblPr>
              <a:tblGrid>
                <a:gridCol w="6049375"/>
              </a:tblGrid>
              <a:tr h="94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1      About us</a:t>
                      </a:r>
                      <a:endParaRPr sz="2800">
                        <a:latin typeface="Unbounded Medium"/>
                        <a:ea typeface="Unbounded Medium"/>
                        <a:cs typeface="Unbounded Medium"/>
                        <a:sym typeface="Unbounded Medium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CDDDD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2</a:t>
                      </a:r>
                      <a:r>
                        <a:rPr lang="en-US" sz="2800">
                          <a:solidFill>
                            <a:schemeClr val="dk1"/>
                          </a:solidFill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     </a:t>
                      </a:r>
                      <a:r>
                        <a:rPr lang="en-US" sz="2800"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Sketching</a:t>
                      </a:r>
                      <a:endParaRPr sz="2800">
                        <a:latin typeface="Unbounded Medium"/>
                        <a:ea typeface="Unbounded Medium"/>
                        <a:cs typeface="Unbounded Medium"/>
                        <a:sym typeface="Unbounded Medium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3</a:t>
                      </a:r>
                      <a:r>
                        <a:rPr lang="en-US" sz="2800">
                          <a:solidFill>
                            <a:schemeClr val="dk1"/>
                          </a:solidFill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      </a:t>
                      </a:r>
                      <a:r>
                        <a:rPr lang="en-US" sz="2800"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Interface + Rationale  </a:t>
                      </a:r>
                      <a:endParaRPr sz="2800">
                        <a:latin typeface="Unbounded Medium"/>
                        <a:ea typeface="Unbounded Medium"/>
                        <a:cs typeface="Unbounded Medium"/>
                        <a:sym typeface="Unbounded Medium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4</a:t>
                      </a:r>
                      <a:r>
                        <a:rPr lang="en-US" sz="2800">
                          <a:solidFill>
                            <a:schemeClr val="dk1"/>
                          </a:solidFill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      </a:t>
                      </a:r>
                      <a:r>
                        <a:rPr lang="en-US" sz="2800"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Low-fi Prototyping</a:t>
                      </a:r>
                      <a:endParaRPr sz="2800">
                        <a:latin typeface="Unbounded Medium"/>
                        <a:ea typeface="Unbounded Medium"/>
                        <a:cs typeface="Unbounded Medium"/>
                        <a:sym typeface="Unbounded Medium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5</a:t>
                      </a:r>
                      <a:r>
                        <a:rPr lang="en-US" sz="2800">
                          <a:solidFill>
                            <a:schemeClr val="dk1"/>
                          </a:solidFill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      </a:t>
                      </a:r>
                      <a:r>
                        <a:rPr lang="en-US" sz="2800"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Testing</a:t>
                      </a:r>
                      <a:endParaRPr sz="2800">
                        <a:latin typeface="Unbounded Medium"/>
                        <a:ea typeface="Unbounded Medium"/>
                        <a:cs typeface="Unbounded Medium"/>
                        <a:sym typeface="Unbounded Medium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4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6</a:t>
                      </a:r>
                      <a:r>
                        <a:rPr lang="en-US" sz="2800">
                          <a:solidFill>
                            <a:schemeClr val="dk1"/>
                          </a:solidFill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      </a:t>
                      </a:r>
                      <a:r>
                        <a:rPr lang="en-US" sz="2800">
                          <a:latin typeface="Unbounded Medium"/>
                          <a:ea typeface="Unbounded Medium"/>
                          <a:cs typeface="Unbounded Medium"/>
                          <a:sym typeface="Unbounded Medium"/>
                        </a:rPr>
                        <a:t>Discussion</a:t>
                      </a:r>
                      <a:endParaRPr sz="2800">
                        <a:latin typeface="Unbounded Medium"/>
                        <a:ea typeface="Unbounded Medium"/>
                        <a:cs typeface="Unbounded Medium"/>
                        <a:sym typeface="Unbounded Medium"/>
                      </a:endParaRPr>
                    </a:p>
                  </a:txBody>
                  <a:tcPr marT="0" marB="0" marR="0" marL="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5ce3b25584_1_0"/>
          <p:cNvSpPr/>
          <p:nvPr/>
        </p:nvSpPr>
        <p:spPr>
          <a:xfrm rot="-692077">
            <a:off x="3054080" y="-4326548"/>
            <a:ext cx="8743561" cy="7268085"/>
          </a:xfrm>
          <a:custGeom>
            <a:rect b="b" l="l" r="r" t="t"/>
            <a:pathLst>
              <a:path extrusionOk="0" h="7266632" w="8741813">
                <a:moveTo>
                  <a:pt x="0" y="0"/>
                </a:moveTo>
                <a:lnTo>
                  <a:pt x="8741813" y="0"/>
                </a:lnTo>
                <a:lnTo>
                  <a:pt x="8741813" y="7266632"/>
                </a:lnTo>
                <a:lnTo>
                  <a:pt x="0" y="7266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3" name="Google Shape;453;g25ce3b25584_1_0"/>
          <p:cNvSpPr/>
          <p:nvPr/>
        </p:nvSpPr>
        <p:spPr>
          <a:xfrm>
            <a:off x="3641500" y="2263775"/>
            <a:ext cx="2780157" cy="814712"/>
          </a:xfrm>
          <a:custGeom>
            <a:rect b="b" l="l" r="r" t="t"/>
            <a:pathLst>
              <a:path extrusionOk="0" h="214539" w="732102">
                <a:moveTo>
                  <a:pt x="107270" y="0"/>
                </a:moveTo>
                <a:lnTo>
                  <a:pt x="624833" y="0"/>
                </a:lnTo>
                <a:cubicBezTo>
                  <a:pt x="684076" y="0"/>
                  <a:pt x="732102" y="48026"/>
                  <a:pt x="732102" y="107270"/>
                </a:cubicBezTo>
                <a:lnTo>
                  <a:pt x="732102" y="107270"/>
                </a:lnTo>
                <a:cubicBezTo>
                  <a:pt x="732102" y="166513"/>
                  <a:pt x="684076" y="214539"/>
                  <a:pt x="624833" y="214539"/>
                </a:cubicBezTo>
                <a:lnTo>
                  <a:pt x="107270" y="214539"/>
                </a:lnTo>
                <a:cubicBezTo>
                  <a:pt x="48026" y="214539"/>
                  <a:pt x="0" y="166513"/>
                  <a:pt x="0" y="107270"/>
                </a:cubicBezTo>
                <a:lnTo>
                  <a:pt x="0" y="107270"/>
                </a:lnTo>
                <a:cubicBezTo>
                  <a:pt x="0" y="48026"/>
                  <a:pt x="48026" y="0"/>
                  <a:pt x="107270" y="0"/>
                </a:cubicBezTo>
                <a:close/>
              </a:path>
            </a:pathLst>
          </a:custGeom>
          <a:solidFill>
            <a:srgbClr val="5956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5ce3b25584_1_0"/>
          <p:cNvSpPr/>
          <p:nvPr/>
        </p:nvSpPr>
        <p:spPr>
          <a:xfrm>
            <a:off x="3692675" y="6213100"/>
            <a:ext cx="2780157" cy="814712"/>
          </a:xfrm>
          <a:custGeom>
            <a:rect b="b" l="l" r="r" t="t"/>
            <a:pathLst>
              <a:path extrusionOk="0" h="214539" w="732102">
                <a:moveTo>
                  <a:pt x="107270" y="0"/>
                </a:moveTo>
                <a:lnTo>
                  <a:pt x="624833" y="0"/>
                </a:lnTo>
                <a:cubicBezTo>
                  <a:pt x="684076" y="0"/>
                  <a:pt x="732102" y="48026"/>
                  <a:pt x="732102" y="107270"/>
                </a:cubicBezTo>
                <a:lnTo>
                  <a:pt x="732102" y="107270"/>
                </a:lnTo>
                <a:cubicBezTo>
                  <a:pt x="732102" y="166513"/>
                  <a:pt x="684076" y="214539"/>
                  <a:pt x="624833" y="214539"/>
                </a:cubicBezTo>
                <a:lnTo>
                  <a:pt x="107270" y="214539"/>
                </a:lnTo>
                <a:cubicBezTo>
                  <a:pt x="48026" y="214539"/>
                  <a:pt x="0" y="166513"/>
                  <a:pt x="0" y="107270"/>
                </a:cubicBezTo>
                <a:lnTo>
                  <a:pt x="0" y="107270"/>
                </a:lnTo>
                <a:cubicBezTo>
                  <a:pt x="0" y="48026"/>
                  <a:pt x="48026" y="0"/>
                  <a:pt x="107270" y="0"/>
                </a:cubicBezTo>
                <a:close/>
              </a:path>
            </a:pathLst>
          </a:custGeom>
          <a:solidFill>
            <a:srgbClr val="5956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25ce3b25584_1_0"/>
          <p:cNvSpPr/>
          <p:nvPr/>
        </p:nvSpPr>
        <p:spPr>
          <a:xfrm>
            <a:off x="3653288" y="3990138"/>
            <a:ext cx="2756364" cy="814712"/>
          </a:xfrm>
          <a:custGeom>
            <a:rect b="b" l="l" r="r" t="t"/>
            <a:pathLst>
              <a:path extrusionOk="0" h="214539" w="732102">
                <a:moveTo>
                  <a:pt x="107270" y="0"/>
                </a:moveTo>
                <a:lnTo>
                  <a:pt x="624833" y="0"/>
                </a:lnTo>
                <a:cubicBezTo>
                  <a:pt x="684076" y="0"/>
                  <a:pt x="732102" y="48026"/>
                  <a:pt x="732102" y="107270"/>
                </a:cubicBezTo>
                <a:lnTo>
                  <a:pt x="732102" y="107270"/>
                </a:lnTo>
                <a:cubicBezTo>
                  <a:pt x="732102" y="166513"/>
                  <a:pt x="684076" y="214539"/>
                  <a:pt x="624833" y="214539"/>
                </a:cubicBezTo>
                <a:lnTo>
                  <a:pt x="107270" y="214539"/>
                </a:lnTo>
                <a:cubicBezTo>
                  <a:pt x="48026" y="214539"/>
                  <a:pt x="0" y="166513"/>
                  <a:pt x="0" y="107270"/>
                </a:cubicBezTo>
                <a:lnTo>
                  <a:pt x="0" y="107270"/>
                </a:lnTo>
                <a:cubicBezTo>
                  <a:pt x="0" y="48026"/>
                  <a:pt x="48026" y="0"/>
                  <a:pt x="107270" y="0"/>
                </a:cubicBezTo>
                <a:close/>
              </a:path>
            </a:pathLst>
          </a:custGeom>
          <a:solidFill>
            <a:srgbClr val="5956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25ce3b25584_1_0"/>
          <p:cNvSpPr txBox="1"/>
          <p:nvPr/>
        </p:nvSpPr>
        <p:spPr>
          <a:xfrm>
            <a:off x="6739150" y="2263775"/>
            <a:ext cx="115935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Char char="-"/>
            </a:pPr>
            <a:r>
              <a:rPr lang="en-US" sz="2200">
                <a:latin typeface="Lexend"/>
                <a:ea typeface="Lexend"/>
                <a:cs typeface="Lexend"/>
                <a:sym typeface="Lexend"/>
              </a:rPr>
              <a:t>Sought </a:t>
            </a:r>
            <a:r>
              <a:rPr lang="en-US" sz="2200">
                <a:latin typeface="Lexend"/>
                <a:ea typeface="Lexend"/>
                <a:cs typeface="Lexend"/>
                <a:sym typeface="Lexend"/>
              </a:rPr>
              <a:t>participants of different </a:t>
            </a:r>
            <a:r>
              <a:rPr b="1" lang="en-US" sz="2200">
                <a:latin typeface="Lexend"/>
                <a:ea typeface="Lexend"/>
                <a:cs typeface="Lexend"/>
                <a:sym typeface="Lexend"/>
              </a:rPr>
              <a:t>jobs</a:t>
            </a:r>
            <a:r>
              <a:rPr lang="en-US" sz="2200">
                <a:latin typeface="Lexend"/>
                <a:ea typeface="Lexend"/>
                <a:cs typeface="Lexend"/>
                <a:sym typeface="Lexend"/>
              </a:rPr>
              <a:t> &amp; </a:t>
            </a:r>
            <a:r>
              <a:rPr b="1" lang="en-US" sz="2200">
                <a:latin typeface="Lexend"/>
                <a:ea typeface="Lexend"/>
                <a:cs typeface="Lexend"/>
                <a:sym typeface="Lexend"/>
              </a:rPr>
              <a:t>ages</a:t>
            </a:r>
            <a:endParaRPr b="1" sz="2200"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Font typeface="Lexend"/>
              <a:buChar char="-"/>
            </a:pPr>
            <a:r>
              <a:rPr lang="en-US" sz="2200">
                <a:latin typeface="Lexend"/>
                <a:ea typeface="Lexend"/>
                <a:cs typeface="Lexend"/>
                <a:sym typeface="Lexend"/>
              </a:rPr>
              <a:t>No compensation; asked for a </a:t>
            </a:r>
            <a:r>
              <a:rPr b="1" lang="en-US" sz="2200">
                <a:latin typeface="Lexend"/>
                <a:ea typeface="Lexend"/>
                <a:cs typeface="Lexend"/>
                <a:sym typeface="Lexend"/>
              </a:rPr>
              <a:t>few minutes of their time</a:t>
            </a:r>
            <a:endParaRPr b="1" sz="2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7" name="Google Shape;457;g25ce3b25584_1_0"/>
          <p:cNvSpPr txBox="1"/>
          <p:nvPr/>
        </p:nvSpPr>
        <p:spPr>
          <a:xfrm>
            <a:off x="6739050" y="3990125"/>
            <a:ext cx="114264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-"/>
            </a:pPr>
            <a:r>
              <a:rPr lang="en-U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Various </a:t>
            </a:r>
            <a:r>
              <a:rPr b="1" lang="en-U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campus locations</a:t>
            </a:r>
            <a:endParaRPr b="1"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-"/>
            </a:pPr>
            <a:r>
              <a:rPr lang="en-US" sz="2200">
                <a:latin typeface="Lexend"/>
                <a:ea typeface="Lexend"/>
                <a:cs typeface="Lexend"/>
                <a:sym typeface="Lexend"/>
              </a:rPr>
              <a:t>T</a:t>
            </a:r>
            <a:r>
              <a:rPr lang="en-US" sz="2200">
                <a:latin typeface="Lexend"/>
                <a:ea typeface="Lexend"/>
                <a:cs typeface="Lexend"/>
                <a:sym typeface="Lexend"/>
              </a:rPr>
              <a:t>ested at participants’ tables</a:t>
            </a:r>
            <a:endParaRPr sz="2200"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-"/>
            </a:pPr>
            <a:r>
              <a:rPr lang="en-US" sz="2200">
                <a:latin typeface="Lexend"/>
                <a:ea typeface="Lexend"/>
                <a:cs typeface="Lexend"/>
                <a:sym typeface="Lexend"/>
              </a:rPr>
              <a:t>Made them feel </a:t>
            </a:r>
            <a:r>
              <a:rPr b="1" lang="en-US" sz="2200">
                <a:latin typeface="Lexend"/>
                <a:ea typeface="Lexend"/>
                <a:cs typeface="Lexend"/>
                <a:sym typeface="Lexend"/>
              </a:rPr>
              <a:t>comfortable</a:t>
            </a:r>
            <a:r>
              <a:rPr lang="en-US" sz="2200">
                <a:latin typeface="Lexend"/>
                <a:ea typeface="Lexend"/>
                <a:cs typeface="Lexend"/>
                <a:sym typeface="Lexend"/>
              </a:rPr>
              <a:t> in their own environment</a:t>
            </a:r>
            <a:endParaRPr sz="22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58" name="Google Shape;458;g25ce3b25584_1_0"/>
          <p:cNvSpPr/>
          <p:nvPr/>
        </p:nvSpPr>
        <p:spPr>
          <a:xfrm rot="10195540">
            <a:off x="12646953" y="7065232"/>
            <a:ext cx="8745527" cy="7269720"/>
          </a:xfrm>
          <a:custGeom>
            <a:rect b="b" l="l" r="r" t="t"/>
            <a:pathLst>
              <a:path extrusionOk="0" h="7266632" w="8741813">
                <a:moveTo>
                  <a:pt x="0" y="0"/>
                </a:moveTo>
                <a:lnTo>
                  <a:pt x="8741812" y="0"/>
                </a:lnTo>
                <a:lnTo>
                  <a:pt x="8741812" y="7266632"/>
                </a:lnTo>
                <a:lnTo>
                  <a:pt x="0" y="7266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59" name="Google Shape;459;g25ce3b25584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g25ce3b25584_1_0"/>
          <p:cNvSpPr txBox="1"/>
          <p:nvPr/>
        </p:nvSpPr>
        <p:spPr>
          <a:xfrm>
            <a:off x="2415700" y="484175"/>
            <a:ext cx="12771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900">
                <a:latin typeface="Unbounded"/>
                <a:ea typeface="Unbounded"/>
                <a:cs typeface="Unbounded"/>
                <a:sym typeface="Unbounded"/>
              </a:rPr>
              <a:t>Testing Methodology</a:t>
            </a:r>
            <a:endParaRPr b="1" sz="4900"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461" name="Google Shape;461;g25ce3b25584_1_0"/>
          <p:cNvSpPr txBox="1"/>
          <p:nvPr/>
        </p:nvSpPr>
        <p:spPr>
          <a:xfrm>
            <a:off x="6790250" y="6060700"/>
            <a:ext cx="11103000" cy="23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-"/>
            </a:pPr>
            <a:r>
              <a:rPr lang="en-U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Told them </a:t>
            </a:r>
            <a:r>
              <a:rPr b="1" lang="en-U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background</a:t>
            </a:r>
            <a:r>
              <a:rPr lang="en-U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of class &amp; project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-"/>
            </a:pPr>
            <a:r>
              <a:rPr lang="en-U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Prepared a </a:t>
            </a:r>
            <a:r>
              <a:rPr b="1" lang="en-U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script</a:t>
            </a:r>
            <a:r>
              <a:rPr lang="en-U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(see appendix): </a:t>
            </a:r>
            <a:r>
              <a:rPr b="1" lang="en-U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explained 1 task</a:t>
            </a:r>
            <a:r>
              <a:rPr lang="en-U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+ had them complete </a:t>
            </a:r>
            <a:r>
              <a:rPr b="1" lang="en-U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without clarification</a:t>
            </a:r>
            <a:r>
              <a:rPr lang="en-U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 Repeated for subsequent tasks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-"/>
            </a:pPr>
            <a:r>
              <a:rPr lang="en-U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Answered their Qs only after first prompting them to try without our help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-"/>
            </a:pPr>
            <a:r>
              <a:rPr lang="en-U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Asked users to reflect on which functions were intuitive and vice versa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462" name="Google Shape;462;g25ce3b25584_1_0"/>
          <p:cNvSpPr/>
          <p:nvPr/>
        </p:nvSpPr>
        <p:spPr>
          <a:xfrm>
            <a:off x="2298451" y="2343425"/>
            <a:ext cx="1091733" cy="655406"/>
          </a:xfrm>
          <a:custGeom>
            <a:rect b="b" l="l" r="r" t="t"/>
            <a:pathLst>
              <a:path extrusionOk="0" h="718253" w="1343671">
                <a:moveTo>
                  <a:pt x="0" y="0"/>
                </a:moveTo>
                <a:lnTo>
                  <a:pt x="1343671" y="0"/>
                </a:lnTo>
                <a:lnTo>
                  <a:pt x="1343671" y="718253"/>
                </a:lnTo>
                <a:lnTo>
                  <a:pt x="0" y="718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3" name="Google Shape;463;g25ce3b25584_1_0"/>
          <p:cNvSpPr/>
          <p:nvPr/>
        </p:nvSpPr>
        <p:spPr>
          <a:xfrm>
            <a:off x="2364519" y="3843912"/>
            <a:ext cx="959387" cy="1180454"/>
          </a:xfrm>
          <a:custGeom>
            <a:rect b="b" l="l" r="r" t="t"/>
            <a:pathLst>
              <a:path extrusionOk="0" h="1180454" w="959387">
                <a:moveTo>
                  <a:pt x="0" y="0"/>
                </a:moveTo>
                <a:lnTo>
                  <a:pt x="959388" y="0"/>
                </a:lnTo>
                <a:lnTo>
                  <a:pt x="959388" y="1180454"/>
                </a:lnTo>
                <a:lnTo>
                  <a:pt x="0" y="11804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4" name="Google Shape;464;g25ce3b25584_1_0"/>
          <p:cNvSpPr/>
          <p:nvPr/>
        </p:nvSpPr>
        <p:spPr>
          <a:xfrm>
            <a:off x="2415712" y="6140674"/>
            <a:ext cx="959545" cy="959545"/>
          </a:xfrm>
          <a:custGeom>
            <a:rect b="b" l="l" r="r" t="t"/>
            <a:pathLst>
              <a:path extrusionOk="0" h="1090392" w="1090392">
                <a:moveTo>
                  <a:pt x="0" y="0"/>
                </a:moveTo>
                <a:lnTo>
                  <a:pt x="1090392" y="0"/>
                </a:lnTo>
                <a:lnTo>
                  <a:pt x="1090392" y="1090392"/>
                </a:lnTo>
                <a:lnTo>
                  <a:pt x="0" y="1090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5" name="Google Shape;465;g25ce3b25584_1_0"/>
          <p:cNvSpPr txBox="1"/>
          <p:nvPr/>
        </p:nvSpPr>
        <p:spPr>
          <a:xfrm>
            <a:off x="3653813" y="2343525"/>
            <a:ext cx="27555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rPr>
              <a:t>Participants</a:t>
            </a:r>
            <a:endParaRPr sz="2500">
              <a:solidFill>
                <a:schemeClr val="lt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466" name="Google Shape;466;g25ce3b25584_1_0"/>
          <p:cNvSpPr txBox="1"/>
          <p:nvPr/>
        </p:nvSpPr>
        <p:spPr>
          <a:xfrm>
            <a:off x="3653713" y="4069888"/>
            <a:ext cx="27555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rPr>
              <a:t>Environment</a:t>
            </a:r>
            <a:endParaRPr sz="2500">
              <a:solidFill>
                <a:schemeClr val="lt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467" name="Google Shape;467;g25ce3b25584_1_0"/>
          <p:cNvSpPr txBox="1"/>
          <p:nvPr/>
        </p:nvSpPr>
        <p:spPr>
          <a:xfrm>
            <a:off x="3704988" y="6292850"/>
            <a:ext cx="27555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rPr>
              <a:t>Procedure</a:t>
            </a:r>
            <a:endParaRPr sz="2500">
              <a:solidFill>
                <a:schemeClr val="lt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468" name="Google Shape;468;g25ce3b25584_1_0"/>
          <p:cNvSpPr/>
          <p:nvPr/>
        </p:nvSpPr>
        <p:spPr>
          <a:xfrm>
            <a:off x="2296752" y="8748974"/>
            <a:ext cx="1095120" cy="1099116"/>
          </a:xfrm>
          <a:custGeom>
            <a:rect b="b" l="l" r="r" t="t"/>
            <a:pathLst>
              <a:path extrusionOk="0" h="1099116" w="1095120">
                <a:moveTo>
                  <a:pt x="0" y="0"/>
                </a:moveTo>
                <a:lnTo>
                  <a:pt x="1095120" y="0"/>
                </a:lnTo>
                <a:lnTo>
                  <a:pt x="1095120" y="1099116"/>
                </a:lnTo>
                <a:lnTo>
                  <a:pt x="0" y="10991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9" name="Google Shape;469;g25ce3b25584_1_0"/>
          <p:cNvSpPr/>
          <p:nvPr/>
        </p:nvSpPr>
        <p:spPr>
          <a:xfrm>
            <a:off x="3692675" y="8891188"/>
            <a:ext cx="2780157" cy="814712"/>
          </a:xfrm>
          <a:custGeom>
            <a:rect b="b" l="l" r="r" t="t"/>
            <a:pathLst>
              <a:path extrusionOk="0" h="214539" w="732102">
                <a:moveTo>
                  <a:pt x="107270" y="0"/>
                </a:moveTo>
                <a:lnTo>
                  <a:pt x="624833" y="0"/>
                </a:lnTo>
                <a:cubicBezTo>
                  <a:pt x="684076" y="0"/>
                  <a:pt x="732102" y="48026"/>
                  <a:pt x="732102" y="107270"/>
                </a:cubicBezTo>
                <a:lnTo>
                  <a:pt x="732102" y="107270"/>
                </a:lnTo>
                <a:cubicBezTo>
                  <a:pt x="732102" y="166513"/>
                  <a:pt x="684076" y="214539"/>
                  <a:pt x="624833" y="214539"/>
                </a:cubicBezTo>
                <a:lnTo>
                  <a:pt x="107270" y="214539"/>
                </a:lnTo>
                <a:cubicBezTo>
                  <a:pt x="48026" y="214539"/>
                  <a:pt x="0" y="166513"/>
                  <a:pt x="0" y="107270"/>
                </a:cubicBezTo>
                <a:lnTo>
                  <a:pt x="0" y="107270"/>
                </a:lnTo>
                <a:cubicBezTo>
                  <a:pt x="0" y="48026"/>
                  <a:pt x="48026" y="0"/>
                  <a:pt x="107270" y="0"/>
                </a:cubicBezTo>
                <a:close/>
              </a:path>
            </a:pathLst>
          </a:custGeom>
          <a:solidFill>
            <a:srgbClr val="5956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5ce3b25584_1_0"/>
          <p:cNvSpPr txBox="1"/>
          <p:nvPr/>
        </p:nvSpPr>
        <p:spPr>
          <a:xfrm>
            <a:off x="3704988" y="8970938"/>
            <a:ext cx="2755500" cy="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rPr>
              <a:t>Member Roles</a:t>
            </a:r>
            <a:endParaRPr sz="2300">
              <a:solidFill>
                <a:schemeClr val="lt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471" name="Google Shape;471;g25ce3b25584_1_0"/>
          <p:cNvSpPr txBox="1"/>
          <p:nvPr/>
        </p:nvSpPr>
        <p:spPr>
          <a:xfrm>
            <a:off x="6739050" y="9150038"/>
            <a:ext cx="111030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Lexend"/>
              <a:buChar char="-"/>
            </a:pPr>
            <a:r>
              <a:rPr lang="en-US" sz="2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Greeter: Malina        Tester: Nazanin        Notetakers: Pedro &amp; Cecilia</a:t>
            </a:r>
            <a:endParaRPr sz="2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5cbe9d970c_0_137"/>
          <p:cNvSpPr/>
          <p:nvPr/>
        </p:nvSpPr>
        <p:spPr>
          <a:xfrm rot="-10524880">
            <a:off x="8191199" y="4810343"/>
            <a:ext cx="11850109" cy="10019794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477" name="Google Shape;477;g25cbe9d970c_0_137"/>
          <p:cNvSpPr/>
          <p:nvPr/>
        </p:nvSpPr>
        <p:spPr>
          <a:xfrm rot="-10524880">
            <a:off x="6262187" y="-2288001"/>
            <a:ext cx="6874926" cy="5813055"/>
          </a:xfrm>
          <a:custGeom>
            <a:rect b="b" l="l" r="r" t="t"/>
            <a:pathLst>
              <a:path extrusionOk="0" h="5808972" w="6870097">
                <a:moveTo>
                  <a:pt x="0" y="0"/>
                </a:moveTo>
                <a:lnTo>
                  <a:pt x="6870097" y="0"/>
                </a:lnTo>
                <a:lnTo>
                  <a:pt x="6870097" y="5808972"/>
                </a:lnTo>
                <a:lnTo>
                  <a:pt x="0" y="5808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478" name="Google Shape;478;g25cbe9d970c_0_137"/>
          <p:cNvSpPr txBox="1"/>
          <p:nvPr/>
        </p:nvSpPr>
        <p:spPr>
          <a:xfrm>
            <a:off x="8154625" y="575525"/>
            <a:ext cx="99048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300">
                <a:latin typeface="Unbounded"/>
                <a:ea typeface="Unbounded"/>
                <a:cs typeface="Unbounded"/>
                <a:sym typeface="Unbounded"/>
              </a:rPr>
              <a:t>Usability Goals and Metrics</a:t>
            </a:r>
            <a:endParaRPr b="1" sz="4300"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479" name="Google Shape;479;g25cbe9d970c_0_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g25cbe9d970c_0_137"/>
          <p:cNvSpPr txBox="1"/>
          <p:nvPr/>
        </p:nvSpPr>
        <p:spPr>
          <a:xfrm>
            <a:off x="2579875" y="1587250"/>
            <a:ext cx="12403500" cy="80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 u="sng">
                <a:solidFill>
                  <a:schemeClr val="dk1"/>
                </a:solidFill>
                <a:highlight>
                  <a:srgbClr val="DFC8F8"/>
                </a:highlight>
                <a:latin typeface="Lexend"/>
                <a:ea typeface="Lexend"/>
                <a:cs typeface="Lexend"/>
                <a:sym typeface="Lexend"/>
              </a:rPr>
              <a:t>Pleasing</a:t>
            </a:r>
            <a:r>
              <a:rPr lang="en-US" sz="2100">
                <a:solidFill>
                  <a:schemeClr val="dk1"/>
                </a:solidFill>
                <a:highlight>
                  <a:srgbClr val="DFC8F8"/>
                </a:highlight>
                <a:latin typeface="Lexend"/>
                <a:ea typeface="Lexend"/>
                <a:cs typeface="Lexend"/>
                <a:sym typeface="Lexend"/>
              </a:rPr>
              <a:t> (high user satisfaction)</a:t>
            </a:r>
            <a:endParaRPr sz="2100">
              <a:solidFill>
                <a:schemeClr val="dk1"/>
              </a:solidFill>
              <a:highlight>
                <a:srgbClr val="DFC8F8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Process Data</a:t>
            </a:r>
            <a:endParaRPr b="1"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AutoNum type="alphaLcPeriod"/>
            </a:pPr>
            <a:r>
              <a:rPr lang="en-U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Time to value (how long it takes for the user to recognize the value of the app)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AutoNum type="alphaLcPeriod"/>
            </a:pPr>
            <a:r>
              <a:rPr lang="en-US" sz="2000">
                <a:solidFill>
                  <a:schemeClr val="dk1"/>
                </a:solidFill>
                <a:highlight>
                  <a:srgbClr val="F4EAFF"/>
                </a:highlight>
                <a:latin typeface="Lexend"/>
                <a:ea typeface="Lexend"/>
                <a:cs typeface="Lexend"/>
                <a:sym typeface="Lexend"/>
              </a:rPr>
              <a:t>Task completion rates </a:t>
            </a:r>
            <a:endParaRPr sz="2000">
              <a:solidFill>
                <a:schemeClr val="dk1"/>
              </a:solidFill>
              <a:highlight>
                <a:srgbClr val="F4EAFF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AutoNum type="alphaLcPeriod"/>
            </a:pPr>
            <a:r>
              <a:rPr lang="en-U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Number of tasks / interaction with friends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AutoNum type="alphaLcPeriod"/>
            </a:pPr>
            <a:r>
              <a:rPr lang="en-U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Posting rates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Bottom-Line Data</a:t>
            </a:r>
            <a:endParaRPr b="1"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AutoNum type="alphaLcPeriod"/>
            </a:pPr>
            <a:r>
              <a:rPr lang="en-U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Adoption: DAU, WAU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AutoNum type="alphaLcPeriod"/>
            </a:pPr>
            <a:r>
              <a:rPr lang="en-US" sz="2000">
                <a:solidFill>
                  <a:schemeClr val="dk1"/>
                </a:solidFill>
                <a:highlight>
                  <a:srgbClr val="F4EAFF"/>
                </a:highlight>
                <a:latin typeface="Lexend"/>
                <a:ea typeface="Lexend"/>
                <a:cs typeface="Lexend"/>
                <a:sym typeface="Lexend"/>
              </a:rPr>
              <a:t>Satisfaction: NPS (through ratings/reviews occasionally) </a:t>
            </a:r>
            <a:endParaRPr sz="2000">
              <a:solidFill>
                <a:schemeClr val="dk1"/>
              </a:solidFill>
              <a:highlight>
                <a:srgbClr val="F4EAFF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AutoNum type="alphaLcPeriod"/>
            </a:pPr>
            <a:r>
              <a:rPr lang="en-U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Stickiness: Retention (4-week, 8-week)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 u="sng">
                <a:solidFill>
                  <a:schemeClr val="dk1"/>
                </a:solidFill>
                <a:highlight>
                  <a:srgbClr val="DFC8F8"/>
                </a:highlight>
                <a:latin typeface="Lexend"/>
                <a:ea typeface="Lexend"/>
                <a:cs typeface="Lexend"/>
                <a:sym typeface="Lexend"/>
              </a:rPr>
              <a:t>Efficient</a:t>
            </a:r>
            <a:r>
              <a:rPr lang="en-US" sz="2100">
                <a:solidFill>
                  <a:schemeClr val="dk1"/>
                </a:solidFill>
                <a:highlight>
                  <a:srgbClr val="DFC8F8"/>
                </a:highlight>
                <a:latin typeface="Lexend"/>
                <a:ea typeface="Lexend"/>
                <a:cs typeface="Lexend"/>
                <a:sym typeface="Lexend"/>
              </a:rPr>
              <a:t> (perform tasks quickly)</a:t>
            </a:r>
            <a:endParaRPr sz="2100">
              <a:solidFill>
                <a:schemeClr val="dk1"/>
              </a:solidFill>
              <a:highlight>
                <a:srgbClr val="DFC8F8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Process Data</a:t>
            </a:r>
            <a:endParaRPr b="1"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AutoNum type="alphaLcPeriod"/>
            </a:pPr>
            <a:r>
              <a:rPr lang="en-US" sz="2000">
                <a:solidFill>
                  <a:schemeClr val="dk1"/>
                </a:solidFill>
                <a:highlight>
                  <a:srgbClr val="F4EAFF"/>
                </a:highlight>
                <a:latin typeface="Lexend"/>
                <a:ea typeface="Lexend"/>
                <a:cs typeface="Lexend"/>
                <a:sym typeface="Lexend"/>
              </a:rPr>
              <a:t>How many of the different features are used/different tasks completed</a:t>
            </a:r>
            <a:endParaRPr sz="2000">
              <a:solidFill>
                <a:schemeClr val="dk1"/>
              </a:solidFill>
              <a:highlight>
                <a:srgbClr val="F4EAFF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highlight>
                <a:srgbClr val="F4EAFF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Bottom-Line Data</a:t>
            </a:r>
            <a:endParaRPr b="1"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AutoNum type="alphaLcPeriod"/>
            </a:pPr>
            <a:r>
              <a:rPr lang="en-US" sz="2000">
                <a:solidFill>
                  <a:schemeClr val="dk1"/>
                </a:solidFill>
                <a:highlight>
                  <a:srgbClr val="F4EAFF"/>
                </a:highlight>
                <a:latin typeface="Lexend"/>
                <a:ea typeface="Lexend"/>
                <a:cs typeface="Lexend"/>
                <a:sym typeface="Lexend"/>
              </a:rPr>
              <a:t>Number of service tickets / customer support tickets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AutoNum type="alphaLcPeriod"/>
            </a:pPr>
            <a:r>
              <a:rPr lang="en-U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Time spent creating task list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AutoNum type="alphaLcPeriod"/>
            </a:pPr>
            <a:r>
              <a:rPr lang="en-U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Time spent completing tasks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AutoNum type="alphaLcPeriod"/>
            </a:pPr>
            <a:r>
              <a:rPr lang="en-U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Time spent rolling dice</a:t>
            </a:r>
            <a:endParaRPr sz="20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exend"/>
              <a:buAutoNum type="alphaLcPeriod"/>
            </a:pPr>
            <a:r>
              <a:rPr lang="en-US" sz="20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Time spent when sharing a task completion</a:t>
            </a:r>
            <a:endParaRPr sz="4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93706f489b_1_8"/>
          <p:cNvSpPr/>
          <p:nvPr/>
        </p:nvSpPr>
        <p:spPr>
          <a:xfrm rot="-10524880">
            <a:off x="8191199" y="4810343"/>
            <a:ext cx="11850109" cy="10019794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486" name="Google Shape;486;g293706f489b_1_8"/>
          <p:cNvSpPr/>
          <p:nvPr/>
        </p:nvSpPr>
        <p:spPr>
          <a:xfrm rot="-10524880">
            <a:off x="3623837" y="-2838001"/>
            <a:ext cx="6874926" cy="5813055"/>
          </a:xfrm>
          <a:custGeom>
            <a:rect b="b" l="l" r="r" t="t"/>
            <a:pathLst>
              <a:path extrusionOk="0" h="5808972" w="6870097">
                <a:moveTo>
                  <a:pt x="0" y="0"/>
                </a:moveTo>
                <a:lnTo>
                  <a:pt x="6870097" y="0"/>
                </a:lnTo>
                <a:lnTo>
                  <a:pt x="6870097" y="5808972"/>
                </a:lnTo>
                <a:lnTo>
                  <a:pt x="0" y="5808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487" name="Google Shape;487;g293706f489b_1_8"/>
          <p:cNvSpPr txBox="1"/>
          <p:nvPr/>
        </p:nvSpPr>
        <p:spPr>
          <a:xfrm>
            <a:off x="7391675" y="575525"/>
            <a:ext cx="10667700" cy="1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43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Usability Goals and Metrics</a:t>
            </a:r>
            <a:endParaRPr b="1" sz="4300">
              <a:solidFill>
                <a:schemeClr val="dk1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300"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488" name="Google Shape;488;g293706f489b_1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293706f489b_1_8"/>
          <p:cNvSpPr txBox="1"/>
          <p:nvPr/>
        </p:nvSpPr>
        <p:spPr>
          <a:xfrm>
            <a:off x="2579875" y="2314825"/>
            <a:ext cx="12403500" cy="6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 u="sng">
                <a:solidFill>
                  <a:schemeClr val="dk1"/>
                </a:solidFill>
                <a:highlight>
                  <a:srgbClr val="DFC8F8"/>
                </a:highlight>
                <a:latin typeface="Lexend"/>
                <a:ea typeface="Lexend"/>
                <a:cs typeface="Lexend"/>
                <a:sym typeface="Lexend"/>
              </a:rPr>
              <a:t>Pleasing</a:t>
            </a:r>
            <a:r>
              <a:rPr lang="en-US" sz="2800">
                <a:solidFill>
                  <a:schemeClr val="dk1"/>
                </a:solidFill>
                <a:highlight>
                  <a:srgbClr val="DFC8F8"/>
                </a:highlight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600">
                <a:solidFill>
                  <a:schemeClr val="dk1"/>
                </a:solidFill>
                <a:highlight>
                  <a:srgbClr val="DFC8F8"/>
                </a:highlight>
                <a:latin typeface="Lexend"/>
                <a:ea typeface="Lexend"/>
                <a:cs typeface="Lexend"/>
                <a:sym typeface="Lexend"/>
              </a:rPr>
              <a:t>(high user satisfaction)</a:t>
            </a:r>
            <a:endParaRPr sz="2600">
              <a:solidFill>
                <a:schemeClr val="dk1"/>
              </a:solidFill>
              <a:highlight>
                <a:srgbClr val="DFC8F8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highlight>
                  <a:srgbClr val="F4EAFF"/>
                </a:highlight>
                <a:latin typeface="Lexend"/>
                <a:ea typeface="Lexend"/>
                <a:cs typeface="Lexend"/>
                <a:sym typeface="Lexend"/>
              </a:rPr>
              <a:t>Task completion rate </a:t>
            </a:r>
            <a:endParaRPr sz="2300">
              <a:solidFill>
                <a:schemeClr val="dk1"/>
              </a:solidFill>
              <a:highlight>
                <a:srgbClr val="F4EAFF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4EAFF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highlight>
                  <a:srgbClr val="F4EAFF"/>
                </a:highlight>
                <a:latin typeface="Lexend"/>
                <a:ea typeface="Lexend"/>
                <a:cs typeface="Lexend"/>
                <a:sym typeface="Lexend"/>
              </a:rPr>
              <a:t>NPS and how likely the user would be to recommend the app (1-10)</a:t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 u="sng">
                <a:solidFill>
                  <a:schemeClr val="dk1"/>
                </a:solidFill>
                <a:highlight>
                  <a:srgbClr val="DFC8F8"/>
                </a:highlight>
                <a:latin typeface="Lexend"/>
                <a:ea typeface="Lexend"/>
                <a:cs typeface="Lexend"/>
                <a:sym typeface="Lexend"/>
              </a:rPr>
              <a:t>Efficient</a:t>
            </a:r>
            <a:r>
              <a:rPr lang="en-US" sz="2900">
                <a:solidFill>
                  <a:schemeClr val="dk1"/>
                </a:solidFill>
                <a:highlight>
                  <a:srgbClr val="DFC8F8"/>
                </a:highlight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2600">
                <a:solidFill>
                  <a:schemeClr val="dk1"/>
                </a:solidFill>
                <a:highlight>
                  <a:srgbClr val="DFC8F8"/>
                </a:highlight>
                <a:latin typeface="Lexend"/>
                <a:ea typeface="Lexend"/>
                <a:cs typeface="Lexend"/>
                <a:sym typeface="Lexend"/>
              </a:rPr>
              <a:t>(perform tasks quickly)</a:t>
            </a:r>
            <a:endParaRPr sz="23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chemeClr val="dk1"/>
              </a:solidFill>
              <a:highlight>
                <a:srgbClr val="F4EAFF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highlight>
                  <a:srgbClr val="F4EAFF"/>
                </a:highlight>
                <a:latin typeface="Lexend"/>
                <a:ea typeface="Lexend"/>
                <a:cs typeface="Lexend"/>
                <a:sym typeface="Lexend"/>
              </a:rPr>
              <a:t>Number of service tickets, </a:t>
            </a:r>
            <a:r>
              <a:rPr lang="en-US" sz="2300">
                <a:solidFill>
                  <a:schemeClr val="dk1"/>
                </a:solidFill>
                <a:highlight>
                  <a:srgbClr val="F4EAFF"/>
                </a:highlight>
                <a:latin typeface="Lexend"/>
                <a:ea typeface="Lexend"/>
                <a:cs typeface="Lexend"/>
                <a:sym typeface="Lexend"/>
              </a:rPr>
              <a:t>measured</a:t>
            </a:r>
            <a:r>
              <a:rPr lang="en-US" sz="2300">
                <a:solidFill>
                  <a:schemeClr val="dk1"/>
                </a:solidFill>
                <a:highlight>
                  <a:srgbClr val="F4EAFF"/>
                </a:highlight>
                <a:latin typeface="Lexend"/>
                <a:ea typeface="Lexend"/>
                <a:cs typeface="Lexend"/>
                <a:sym typeface="Lexend"/>
              </a:rPr>
              <a:t> as number of “mis-clicks” or questions asked</a:t>
            </a:r>
            <a:endParaRPr sz="43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490" name="Google Shape;490;g293706f489b_1_8"/>
          <p:cNvSpPr txBox="1"/>
          <p:nvPr/>
        </p:nvSpPr>
        <p:spPr>
          <a:xfrm>
            <a:off x="5809025" y="2955150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</a:rPr>
              <a:t>🔑</a:t>
            </a:r>
            <a:endParaRPr sz="5000"/>
          </a:p>
        </p:txBody>
      </p:sp>
      <p:sp>
        <p:nvSpPr>
          <p:cNvPr id="491" name="Google Shape;491;g293706f489b_1_8"/>
          <p:cNvSpPr txBox="1"/>
          <p:nvPr/>
        </p:nvSpPr>
        <p:spPr>
          <a:xfrm>
            <a:off x="12305425" y="4140075"/>
            <a:ext cx="1689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</a:rPr>
              <a:t>🔑</a:t>
            </a:r>
            <a:endParaRPr sz="5000"/>
          </a:p>
        </p:txBody>
      </p:sp>
      <p:sp>
        <p:nvSpPr>
          <p:cNvPr id="492" name="Google Shape;492;g293706f489b_1_8"/>
          <p:cNvSpPr txBox="1"/>
          <p:nvPr/>
        </p:nvSpPr>
        <p:spPr>
          <a:xfrm>
            <a:off x="14403850" y="6687675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</a:rPr>
              <a:t>🔑</a:t>
            </a:r>
            <a:endParaRPr sz="5000"/>
          </a:p>
        </p:txBody>
      </p:sp>
      <p:sp>
        <p:nvSpPr>
          <p:cNvPr id="493" name="Google Shape;493;g293706f489b_1_8"/>
          <p:cNvSpPr txBox="1"/>
          <p:nvPr/>
        </p:nvSpPr>
        <p:spPr>
          <a:xfrm>
            <a:off x="7973225" y="1862250"/>
            <a:ext cx="8358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dk1"/>
                </a:solidFill>
              </a:rPr>
              <a:t>🎯</a:t>
            </a:r>
            <a:endParaRPr sz="5900"/>
          </a:p>
        </p:txBody>
      </p:sp>
      <p:sp>
        <p:nvSpPr>
          <p:cNvPr id="494" name="Google Shape;494;g293706f489b_1_8"/>
          <p:cNvSpPr txBox="1"/>
          <p:nvPr/>
        </p:nvSpPr>
        <p:spPr>
          <a:xfrm>
            <a:off x="8049425" y="5716900"/>
            <a:ext cx="8358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dk1"/>
                </a:solidFill>
              </a:rPr>
              <a:t>🎯</a:t>
            </a:r>
            <a:endParaRPr sz="5900"/>
          </a:p>
        </p:txBody>
      </p:sp>
      <p:sp>
        <p:nvSpPr>
          <p:cNvPr id="495" name="Google Shape;495;g293706f489b_1_8"/>
          <p:cNvSpPr txBox="1"/>
          <p:nvPr/>
        </p:nvSpPr>
        <p:spPr>
          <a:xfrm>
            <a:off x="362750" y="9693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=    </a:t>
            </a:r>
            <a:r>
              <a:rPr b="1" lang="en-US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USABILITY GOAL</a:t>
            </a:r>
            <a:endParaRPr/>
          </a:p>
        </p:txBody>
      </p:sp>
      <p:sp>
        <p:nvSpPr>
          <p:cNvPr id="496" name="Google Shape;496;g293706f489b_1_8"/>
          <p:cNvSpPr txBox="1"/>
          <p:nvPr/>
        </p:nvSpPr>
        <p:spPr>
          <a:xfrm>
            <a:off x="0" y="9194100"/>
            <a:ext cx="8358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900">
                <a:solidFill>
                  <a:schemeClr val="dk1"/>
                </a:solidFill>
              </a:rPr>
              <a:t>🎯</a:t>
            </a:r>
            <a:endParaRPr sz="5900"/>
          </a:p>
        </p:txBody>
      </p:sp>
      <p:sp>
        <p:nvSpPr>
          <p:cNvPr id="497" name="Google Shape;497;g293706f489b_1_8"/>
          <p:cNvSpPr txBox="1"/>
          <p:nvPr/>
        </p:nvSpPr>
        <p:spPr>
          <a:xfrm>
            <a:off x="0" y="8518175"/>
            <a:ext cx="30000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chemeClr val="dk1"/>
                </a:solidFill>
              </a:rPr>
              <a:t>🔑</a:t>
            </a:r>
            <a:endParaRPr sz="5000"/>
          </a:p>
        </p:txBody>
      </p:sp>
      <p:sp>
        <p:nvSpPr>
          <p:cNvPr id="498" name="Google Shape;498;g293706f489b_1_8"/>
          <p:cNvSpPr txBox="1"/>
          <p:nvPr/>
        </p:nvSpPr>
        <p:spPr>
          <a:xfrm>
            <a:off x="114175" y="88900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=   KEY METRIC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25cbe9d970c_0_147"/>
          <p:cNvSpPr/>
          <p:nvPr/>
        </p:nvSpPr>
        <p:spPr>
          <a:xfrm rot="10800000">
            <a:off x="-2549765" y="2652832"/>
            <a:ext cx="23387527" cy="4981346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504" name="Google Shape;504;g25cbe9d970c_0_147"/>
          <p:cNvSpPr txBox="1"/>
          <p:nvPr/>
        </p:nvSpPr>
        <p:spPr>
          <a:xfrm>
            <a:off x="1979325" y="658250"/>
            <a:ext cx="92277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300">
                <a:latin typeface="Unbounded"/>
                <a:ea typeface="Unbounded"/>
                <a:cs typeface="Unbounded"/>
                <a:sym typeface="Unbounded"/>
              </a:rPr>
              <a:t>Participants</a:t>
            </a:r>
            <a:endParaRPr b="1" sz="4300"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505" name="Google Shape;505;g25cbe9d970c_0_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g25cbe9d970c_0_147"/>
          <p:cNvPicPr preferRelativeResize="0"/>
          <p:nvPr/>
        </p:nvPicPr>
        <p:blipFill rotWithShape="1">
          <a:blip r:embed="rId5">
            <a:alphaModFix/>
          </a:blip>
          <a:srcRect b="23248" l="0" r="10160" t="9561"/>
          <a:stretch/>
        </p:blipFill>
        <p:spPr>
          <a:xfrm>
            <a:off x="606250" y="3180450"/>
            <a:ext cx="3948900" cy="3926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7" name="Google Shape;507;g25cbe9d970c_0_147"/>
          <p:cNvSpPr txBox="1"/>
          <p:nvPr/>
        </p:nvSpPr>
        <p:spPr>
          <a:xfrm>
            <a:off x="-163400" y="7260650"/>
            <a:ext cx="54882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600">
                <a:latin typeface="Unbounded"/>
                <a:ea typeface="Unbounded"/>
                <a:cs typeface="Unbounded"/>
                <a:sym typeface="Unbounded"/>
              </a:rPr>
              <a:t>Guillermo</a:t>
            </a:r>
            <a:endParaRPr b="1" sz="3600"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>
                <a:latin typeface="Unbounded"/>
                <a:ea typeface="Unbounded"/>
                <a:cs typeface="Unbounded"/>
                <a:sym typeface="Unbounded"/>
              </a:rPr>
              <a:t>Construction Worker</a:t>
            </a:r>
            <a:endParaRPr sz="1600"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508" name="Google Shape;508;g25cbe9d970c_0_147"/>
          <p:cNvPicPr preferRelativeResize="0"/>
          <p:nvPr/>
        </p:nvPicPr>
        <p:blipFill rotWithShape="1">
          <a:blip r:embed="rId6">
            <a:alphaModFix/>
          </a:blip>
          <a:srcRect b="6009" l="0" r="0" t="6000"/>
          <a:stretch/>
        </p:blipFill>
        <p:spPr>
          <a:xfrm>
            <a:off x="4981788" y="3180450"/>
            <a:ext cx="3948900" cy="392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09" name="Google Shape;509;g25cbe9d970c_0_147"/>
          <p:cNvPicPr preferRelativeResize="0"/>
          <p:nvPr/>
        </p:nvPicPr>
        <p:blipFill rotWithShape="1">
          <a:blip r:embed="rId7">
            <a:alphaModFix/>
          </a:blip>
          <a:srcRect b="0" l="4027" r="4018" t="0"/>
          <a:stretch/>
        </p:blipFill>
        <p:spPr>
          <a:xfrm>
            <a:off x="9357325" y="3180450"/>
            <a:ext cx="3948900" cy="392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10" name="Google Shape;510;g25cbe9d970c_0_147"/>
          <p:cNvPicPr preferRelativeResize="0"/>
          <p:nvPr/>
        </p:nvPicPr>
        <p:blipFill rotWithShape="1">
          <a:blip r:embed="rId8">
            <a:alphaModFix/>
          </a:blip>
          <a:srcRect b="0" l="0" r="26416" t="0"/>
          <a:stretch/>
        </p:blipFill>
        <p:spPr>
          <a:xfrm>
            <a:off x="13732850" y="3157950"/>
            <a:ext cx="3948900" cy="3971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1" name="Google Shape;511;g25cbe9d970c_0_147"/>
          <p:cNvSpPr txBox="1"/>
          <p:nvPr/>
        </p:nvSpPr>
        <p:spPr>
          <a:xfrm>
            <a:off x="3831200" y="7260650"/>
            <a:ext cx="63882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600">
                <a:latin typeface="Unbounded"/>
                <a:ea typeface="Unbounded"/>
                <a:cs typeface="Unbounded"/>
                <a:sym typeface="Unbounded"/>
              </a:rPr>
              <a:t>Glen</a:t>
            </a:r>
            <a:endParaRPr b="1" sz="3600"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>
                <a:latin typeface="Unbounded"/>
                <a:ea typeface="Unbounded"/>
                <a:cs typeface="Unbounded"/>
                <a:sym typeface="Unbounded"/>
              </a:rPr>
              <a:t>Comparative Literature Professor</a:t>
            </a:r>
            <a:endParaRPr sz="1600"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512" name="Google Shape;512;g25cbe9d970c_0_147"/>
          <p:cNvSpPr txBox="1"/>
          <p:nvPr/>
        </p:nvSpPr>
        <p:spPr>
          <a:xfrm>
            <a:off x="8137675" y="7260650"/>
            <a:ext cx="6388200" cy="8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600">
                <a:latin typeface="Unbounded"/>
                <a:ea typeface="Unbounded"/>
                <a:cs typeface="Unbounded"/>
                <a:sym typeface="Unbounded"/>
              </a:rPr>
              <a:t>Leo</a:t>
            </a:r>
            <a:endParaRPr b="1" sz="3600"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600">
                <a:latin typeface="Unbounded"/>
                <a:ea typeface="Unbounded"/>
                <a:cs typeface="Unbounded"/>
                <a:sym typeface="Unbounded"/>
              </a:rPr>
              <a:t>Owner of an Açaí stand</a:t>
            </a:r>
            <a:endParaRPr sz="1600"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513" name="Google Shape;513;g25cbe9d970c_0_147"/>
          <p:cNvSpPr txBox="1"/>
          <p:nvPr/>
        </p:nvSpPr>
        <p:spPr>
          <a:xfrm>
            <a:off x="13302800" y="7168250"/>
            <a:ext cx="4809000" cy="10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John</a:t>
            </a:r>
            <a:endParaRPr b="1" sz="3600">
              <a:solidFill>
                <a:schemeClr val="dk1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Unbounded"/>
                <a:ea typeface="Unbounded"/>
                <a:cs typeface="Unbounded"/>
                <a:sym typeface="Unbounded"/>
              </a:rPr>
              <a:t>Elementary school teacher</a:t>
            </a:r>
            <a:endParaRPr sz="1600">
              <a:solidFill>
                <a:schemeClr val="dk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93706f489b_1_4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808" l="0" r="-989" t="-9808"/>
            </a:stretch>
          </a:blipFill>
          <a:ln>
            <a:noFill/>
          </a:ln>
        </p:spPr>
      </p:sp>
      <p:sp>
        <p:nvSpPr>
          <p:cNvPr id="519" name="Google Shape;519;g293706f489b_1_46"/>
          <p:cNvSpPr/>
          <p:nvPr/>
        </p:nvSpPr>
        <p:spPr>
          <a:xfrm rot="-1902086">
            <a:off x="717277" y="3626378"/>
            <a:ext cx="12273182" cy="10202082"/>
          </a:xfrm>
          <a:custGeom>
            <a:rect b="b" l="l" r="r" t="t"/>
            <a:pathLst>
              <a:path extrusionOk="0" h="10211660" w="12284704">
                <a:moveTo>
                  <a:pt x="0" y="0"/>
                </a:moveTo>
                <a:lnTo>
                  <a:pt x="12284704" y="0"/>
                </a:lnTo>
                <a:lnTo>
                  <a:pt x="12284704" y="10211660"/>
                </a:lnTo>
                <a:lnTo>
                  <a:pt x="0" y="10211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0" name="Google Shape;520;g293706f489b_1_46"/>
          <p:cNvSpPr txBox="1"/>
          <p:nvPr/>
        </p:nvSpPr>
        <p:spPr>
          <a:xfrm>
            <a:off x="1789050" y="3800400"/>
            <a:ext cx="1486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Unbounded"/>
                <a:ea typeface="Unbounded"/>
                <a:cs typeface="Unbounded"/>
                <a:sym typeface="Unbounded"/>
              </a:rPr>
              <a:t>Testing Results</a:t>
            </a:r>
            <a:endParaRPr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521" name="Google Shape;521;g293706f489b_1_46"/>
          <p:cNvSpPr/>
          <p:nvPr/>
        </p:nvSpPr>
        <p:spPr>
          <a:xfrm flipH="1" rot="5752895">
            <a:off x="-637643" y="5663984"/>
            <a:ext cx="8436594" cy="8436594"/>
          </a:xfrm>
          <a:custGeom>
            <a:rect b="b" l="l" r="r" t="t"/>
            <a:pathLst>
              <a:path extrusionOk="0" h="8434354" w="8434354">
                <a:moveTo>
                  <a:pt x="0" y="8434354"/>
                </a:moveTo>
                <a:lnTo>
                  <a:pt x="8434355" y="8434354"/>
                </a:lnTo>
                <a:lnTo>
                  <a:pt x="8434355" y="0"/>
                </a:lnTo>
                <a:lnTo>
                  <a:pt x="0" y="0"/>
                </a:lnTo>
                <a:lnTo>
                  <a:pt x="0" y="8434354"/>
                </a:lnTo>
                <a:close/>
              </a:path>
            </a:pathLst>
          </a:custGeom>
          <a:blipFill rotWithShape="1">
            <a:blip r:embed="rId5">
              <a:alphaModFix amt="98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22" name="Google Shape;522;g293706f489b_1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71750" y="322025"/>
            <a:ext cx="1218975" cy="11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93706f489b_1_54"/>
          <p:cNvSpPr/>
          <p:nvPr/>
        </p:nvSpPr>
        <p:spPr>
          <a:xfrm rot="-10524880">
            <a:off x="10940549" y="6096068"/>
            <a:ext cx="11850109" cy="10019794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528" name="Google Shape;528;g293706f489b_1_54"/>
          <p:cNvSpPr/>
          <p:nvPr/>
        </p:nvSpPr>
        <p:spPr>
          <a:xfrm rot="-10524880">
            <a:off x="5194237" y="-3300776"/>
            <a:ext cx="6874926" cy="5813055"/>
          </a:xfrm>
          <a:custGeom>
            <a:rect b="b" l="l" r="r" t="t"/>
            <a:pathLst>
              <a:path extrusionOk="0" h="5808972" w="6870097">
                <a:moveTo>
                  <a:pt x="0" y="0"/>
                </a:moveTo>
                <a:lnTo>
                  <a:pt x="6870097" y="0"/>
                </a:lnTo>
                <a:lnTo>
                  <a:pt x="6870097" y="5808972"/>
                </a:lnTo>
                <a:lnTo>
                  <a:pt x="0" y="5808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529" name="Google Shape;529;g293706f489b_1_54"/>
          <p:cNvSpPr txBox="1"/>
          <p:nvPr/>
        </p:nvSpPr>
        <p:spPr>
          <a:xfrm>
            <a:off x="2021150" y="556900"/>
            <a:ext cx="1614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500">
                <a:latin typeface="Unbounded"/>
                <a:ea typeface="Unbounded"/>
                <a:cs typeface="Unbounded"/>
                <a:sym typeface="Unbounded"/>
              </a:rPr>
              <a:t>Key Metrics Results</a:t>
            </a:r>
            <a:endParaRPr b="1" sz="3500"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530" name="Google Shape;530;g293706f489b_1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293706f489b_1_54"/>
          <p:cNvSpPr txBox="1"/>
          <p:nvPr/>
        </p:nvSpPr>
        <p:spPr>
          <a:xfrm>
            <a:off x="2605400" y="2015775"/>
            <a:ext cx="12403500" cy="6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1"/>
                </a:solidFill>
                <a:highlight>
                  <a:srgbClr val="DFC8F8"/>
                </a:highlight>
                <a:latin typeface="Lexend"/>
                <a:ea typeface="Lexend"/>
                <a:cs typeface="Lexend"/>
                <a:sym typeface="Lexend"/>
              </a:rPr>
              <a:t>Process Data</a:t>
            </a:r>
            <a:endParaRPr b="1" sz="3400">
              <a:solidFill>
                <a:schemeClr val="dk1"/>
              </a:solidFill>
              <a:highlight>
                <a:srgbClr val="DFC8F8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highlight>
                <a:srgbClr val="DFC8F8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All participants </a:t>
            </a:r>
            <a:r>
              <a:rPr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were confused by the meaning of creating tasks with friends and navigating group task progress.</a:t>
            </a:r>
            <a:endParaRPr sz="2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Most participants</a:t>
            </a:r>
            <a:r>
              <a:rPr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completed all the tasks.</a:t>
            </a:r>
            <a:endParaRPr sz="2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Some participants</a:t>
            </a:r>
            <a:r>
              <a:rPr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found the home page difficult to understand, and didn’t realize the dice was meant to give them a task.</a:t>
            </a:r>
            <a:endParaRPr sz="2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93706f489b_1_62"/>
          <p:cNvSpPr/>
          <p:nvPr/>
        </p:nvSpPr>
        <p:spPr>
          <a:xfrm rot="-10524880">
            <a:off x="-2331851" y="5507068"/>
            <a:ext cx="11850109" cy="10019794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537" name="Google Shape;537;g293706f489b_1_62"/>
          <p:cNvSpPr/>
          <p:nvPr/>
        </p:nvSpPr>
        <p:spPr>
          <a:xfrm rot="-10524880">
            <a:off x="6261037" y="-2995976"/>
            <a:ext cx="6874926" cy="5813055"/>
          </a:xfrm>
          <a:custGeom>
            <a:rect b="b" l="l" r="r" t="t"/>
            <a:pathLst>
              <a:path extrusionOk="0" h="5808972" w="6870097">
                <a:moveTo>
                  <a:pt x="0" y="0"/>
                </a:moveTo>
                <a:lnTo>
                  <a:pt x="6870097" y="0"/>
                </a:lnTo>
                <a:lnTo>
                  <a:pt x="6870097" y="5808972"/>
                </a:lnTo>
                <a:lnTo>
                  <a:pt x="0" y="5808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538" name="Google Shape;538;g293706f489b_1_62"/>
          <p:cNvSpPr txBox="1"/>
          <p:nvPr/>
        </p:nvSpPr>
        <p:spPr>
          <a:xfrm>
            <a:off x="2021150" y="556900"/>
            <a:ext cx="1614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500">
                <a:latin typeface="Unbounded"/>
                <a:ea typeface="Unbounded"/>
                <a:cs typeface="Unbounded"/>
                <a:sym typeface="Unbounded"/>
              </a:rPr>
              <a:t>Key Metrics Results</a:t>
            </a:r>
            <a:endParaRPr b="1" sz="3500"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539" name="Google Shape;539;g293706f489b_1_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g293706f489b_1_62"/>
          <p:cNvSpPr txBox="1"/>
          <p:nvPr/>
        </p:nvSpPr>
        <p:spPr>
          <a:xfrm>
            <a:off x="2605400" y="2015775"/>
            <a:ext cx="12403500" cy="6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solidFill>
                  <a:schemeClr val="dk1"/>
                </a:solidFill>
                <a:highlight>
                  <a:srgbClr val="DFC8F8"/>
                </a:highlight>
                <a:latin typeface="Lexend"/>
                <a:ea typeface="Lexend"/>
                <a:cs typeface="Lexend"/>
                <a:sym typeface="Lexend"/>
              </a:rPr>
              <a:t>Process Data</a:t>
            </a:r>
            <a:endParaRPr sz="31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 participants </a:t>
            </a:r>
            <a:r>
              <a:rPr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felt they were pressured into sharing progress with friends.</a:t>
            </a:r>
            <a:endParaRPr sz="2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2 participants </a:t>
            </a:r>
            <a:r>
              <a:rPr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wanted to see more progress tracking than the congratulations page.</a:t>
            </a:r>
            <a:endParaRPr sz="2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1 participant </a:t>
            </a:r>
            <a:r>
              <a:rPr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wanted to view a feed of tasks he had completed. </a:t>
            </a:r>
            <a:endParaRPr sz="2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41" name="Google Shape;541;g293706f489b_1_62"/>
          <p:cNvSpPr txBox="1"/>
          <p:nvPr/>
        </p:nvSpPr>
        <p:spPr>
          <a:xfrm>
            <a:off x="5176625" y="4907450"/>
            <a:ext cx="117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g293706f489b_1_62"/>
          <p:cNvPicPr preferRelativeResize="0"/>
          <p:nvPr/>
        </p:nvPicPr>
        <p:blipFill rotWithShape="1">
          <a:blip r:embed="rId5">
            <a:alphaModFix/>
          </a:blip>
          <a:srcRect b="23248" l="0" r="10160" t="9561"/>
          <a:stretch/>
        </p:blipFill>
        <p:spPr>
          <a:xfrm>
            <a:off x="14845256" y="2660353"/>
            <a:ext cx="1169700" cy="1186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3" name="Google Shape;543;g293706f489b_1_62"/>
          <p:cNvPicPr preferRelativeResize="0"/>
          <p:nvPr/>
        </p:nvPicPr>
        <p:blipFill rotWithShape="1">
          <a:blip r:embed="rId6">
            <a:alphaModFix/>
          </a:blip>
          <a:srcRect b="6009" l="0" r="0" t="6000"/>
          <a:stretch/>
        </p:blipFill>
        <p:spPr>
          <a:xfrm>
            <a:off x="14582702" y="5932750"/>
            <a:ext cx="1169700" cy="1186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4" name="Google Shape;544;g293706f489b_1_62"/>
          <p:cNvPicPr preferRelativeResize="0"/>
          <p:nvPr/>
        </p:nvPicPr>
        <p:blipFill rotWithShape="1">
          <a:blip r:embed="rId7">
            <a:alphaModFix/>
          </a:blip>
          <a:srcRect b="0" l="4027" r="4018" t="0"/>
          <a:stretch/>
        </p:blipFill>
        <p:spPr>
          <a:xfrm>
            <a:off x="15620300" y="2651049"/>
            <a:ext cx="1169700" cy="1196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5" name="Google Shape;545;g293706f489b_1_62"/>
          <p:cNvPicPr preferRelativeResize="0"/>
          <p:nvPr/>
        </p:nvPicPr>
        <p:blipFill rotWithShape="1">
          <a:blip r:embed="rId8">
            <a:alphaModFix/>
          </a:blip>
          <a:srcRect b="0" l="0" r="26416" t="0"/>
          <a:stretch/>
        </p:blipFill>
        <p:spPr>
          <a:xfrm>
            <a:off x="14582700" y="4289793"/>
            <a:ext cx="1169700" cy="12003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546" name="Google Shape;546;g293706f489b_1_62"/>
          <p:cNvPicPr preferRelativeResize="0"/>
          <p:nvPr/>
        </p:nvPicPr>
        <p:blipFill rotWithShape="1">
          <a:blip r:embed="rId6">
            <a:alphaModFix/>
          </a:blip>
          <a:srcRect b="6009" l="0" r="0" t="6000"/>
          <a:stretch/>
        </p:blipFill>
        <p:spPr>
          <a:xfrm>
            <a:off x="15391700" y="4296547"/>
            <a:ext cx="1169700" cy="11868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93706f489b_1_18"/>
          <p:cNvSpPr/>
          <p:nvPr/>
        </p:nvSpPr>
        <p:spPr>
          <a:xfrm rot="-10524880">
            <a:off x="11016749" y="6477068"/>
            <a:ext cx="11850109" cy="10019794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552" name="Google Shape;552;g293706f489b_1_18"/>
          <p:cNvSpPr/>
          <p:nvPr/>
        </p:nvSpPr>
        <p:spPr>
          <a:xfrm rot="-10524880">
            <a:off x="5194237" y="-4215176"/>
            <a:ext cx="6874926" cy="5813055"/>
          </a:xfrm>
          <a:custGeom>
            <a:rect b="b" l="l" r="r" t="t"/>
            <a:pathLst>
              <a:path extrusionOk="0" h="5808972" w="6870097">
                <a:moveTo>
                  <a:pt x="0" y="0"/>
                </a:moveTo>
                <a:lnTo>
                  <a:pt x="6870097" y="0"/>
                </a:lnTo>
                <a:lnTo>
                  <a:pt x="6870097" y="5808972"/>
                </a:lnTo>
                <a:lnTo>
                  <a:pt x="0" y="5808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553" name="Google Shape;553;g293706f489b_1_18"/>
          <p:cNvSpPr txBox="1"/>
          <p:nvPr/>
        </p:nvSpPr>
        <p:spPr>
          <a:xfrm>
            <a:off x="2021150" y="556900"/>
            <a:ext cx="1614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500">
                <a:latin typeface="Unbounded"/>
                <a:ea typeface="Unbounded"/>
                <a:cs typeface="Unbounded"/>
                <a:sym typeface="Unbounded"/>
              </a:rPr>
              <a:t>Key Metrics Results</a:t>
            </a:r>
            <a:endParaRPr b="1" sz="3500"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554" name="Google Shape;554;g293706f489b_1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g293706f489b_1_18"/>
          <p:cNvSpPr txBox="1"/>
          <p:nvPr/>
        </p:nvSpPr>
        <p:spPr>
          <a:xfrm>
            <a:off x="2605400" y="2015775"/>
            <a:ext cx="12825000" cy="6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highlight>
                  <a:srgbClr val="DFC8F8"/>
                </a:highlight>
                <a:latin typeface="Lexend"/>
                <a:ea typeface="Lexend"/>
                <a:cs typeface="Lexend"/>
                <a:sym typeface="Lexend"/>
              </a:rPr>
              <a:t>Bottom-Line Data:</a:t>
            </a:r>
            <a:endParaRPr b="1" sz="3200">
              <a:solidFill>
                <a:schemeClr val="dk1"/>
              </a:solidFill>
              <a:highlight>
                <a:srgbClr val="DFC8F8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highlight>
                <a:srgbClr val="DFC8F8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Few participants </a:t>
            </a:r>
            <a:r>
              <a:rPr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said they </a:t>
            </a:r>
            <a:r>
              <a:rPr b="1"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would</a:t>
            </a:r>
            <a:r>
              <a:rPr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1"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recommend</a:t>
            </a:r>
            <a:r>
              <a:rPr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the app to friends </a:t>
            </a:r>
            <a:r>
              <a:rPr i="1" lang="en-US" sz="2900">
                <a:solidFill>
                  <a:srgbClr val="434343"/>
                </a:solidFill>
                <a:latin typeface="Lexend"/>
                <a:ea typeface="Lexend"/>
                <a:cs typeface="Lexend"/>
                <a:sym typeface="Lexend"/>
              </a:rPr>
              <a:t>(Average NPS score was 5).</a:t>
            </a:r>
            <a:endParaRPr i="1" sz="29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900">
              <a:solidFill>
                <a:srgbClr val="434343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We measured </a:t>
            </a:r>
            <a:r>
              <a:rPr b="1"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4 mis-clicks</a:t>
            </a:r>
            <a:r>
              <a:rPr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where the user clicked on the wrong button than they intended to. </a:t>
            </a:r>
            <a:endParaRPr sz="2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In total, </a:t>
            </a:r>
            <a:r>
              <a:rPr b="1"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users asked clarification</a:t>
            </a:r>
            <a:r>
              <a:rPr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questions </a:t>
            </a:r>
            <a:r>
              <a:rPr b="1"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6 times</a:t>
            </a:r>
            <a:r>
              <a:rPr lang="en-US" sz="29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, which we treat as service-tickets.</a:t>
            </a:r>
            <a:endParaRPr sz="29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highlight>
                <a:srgbClr val="DFC8F8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 u="sng">
              <a:solidFill>
                <a:schemeClr val="dk1"/>
              </a:solidFill>
              <a:highlight>
                <a:srgbClr val="DFC8F8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56" name="Google Shape;556;g293706f489b_1_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0275" y="5138512"/>
            <a:ext cx="980127" cy="119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g293706f489b_1_18"/>
          <p:cNvPicPr preferRelativeResize="0"/>
          <p:nvPr/>
        </p:nvPicPr>
        <p:blipFill rotWithShape="1">
          <a:blip r:embed="rId6">
            <a:alphaModFix/>
          </a:blip>
          <a:srcRect b="0" l="17429" r="9304" t="0"/>
          <a:stretch/>
        </p:blipFill>
        <p:spPr>
          <a:xfrm>
            <a:off x="1828575" y="3199150"/>
            <a:ext cx="1143525" cy="1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g293706f489b_1_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6425" y="7077875"/>
            <a:ext cx="1527825" cy="129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93706f489b_1_70"/>
          <p:cNvSpPr/>
          <p:nvPr/>
        </p:nvSpPr>
        <p:spPr>
          <a:xfrm rot="-10524880">
            <a:off x="11016749" y="6477068"/>
            <a:ext cx="11850109" cy="10019794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564" name="Google Shape;564;g293706f489b_1_70"/>
          <p:cNvSpPr/>
          <p:nvPr/>
        </p:nvSpPr>
        <p:spPr>
          <a:xfrm rot="-10524880">
            <a:off x="5194237" y="-4215176"/>
            <a:ext cx="6874926" cy="5813055"/>
          </a:xfrm>
          <a:custGeom>
            <a:rect b="b" l="l" r="r" t="t"/>
            <a:pathLst>
              <a:path extrusionOk="0" h="5808972" w="6870097">
                <a:moveTo>
                  <a:pt x="0" y="0"/>
                </a:moveTo>
                <a:lnTo>
                  <a:pt x="6870097" y="0"/>
                </a:lnTo>
                <a:lnTo>
                  <a:pt x="6870097" y="5808972"/>
                </a:lnTo>
                <a:lnTo>
                  <a:pt x="0" y="5808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565" name="Google Shape;565;g293706f489b_1_70"/>
          <p:cNvSpPr txBox="1"/>
          <p:nvPr/>
        </p:nvSpPr>
        <p:spPr>
          <a:xfrm>
            <a:off x="2021150" y="556900"/>
            <a:ext cx="16148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3500">
                <a:latin typeface="Unbounded"/>
                <a:ea typeface="Unbounded"/>
                <a:cs typeface="Unbounded"/>
                <a:sym typeface="Unbounded"/>
              </a:rPr>
              <a:t>Other Observations</a:t>
            </a:r>
            <a:endParaRPr b="1" sz="3500"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566" name="Google Shape;566;g293706f489b_1_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g293706f489b_1_70"/>
          <p:cNvSpPr txBox="1"/>
          <p:nvPr/>
        </p:nvSpPr>
        <p:spPr>
          <a:xfrm>
            <a:off x="2605400" y="2015775"/>
            <a:ext cx="12403500" cy="6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5956E0"/>
                </a:solidFill>
                <a:latin typeface="Lexend"/>
                <a:ea typeface="Lexend"/>
                <a:cs typeface="Lexend"/>
                <a:sym typeface="Lexend"/>
              </a:rPr>
              <a:t>Tasks 1a and 1b were easy for users to complete and required minimal taps.</a:t>
            </a:r>
            <a:endParaRPr sz="3200">
              <a:solidFill>
                <a:srgbClr val="5956E0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AD5FD1"/>
                </a:solidFill>
                <a:latin typeface="Lexend"/>
                <a:ea typeface="Lexend"/>
                <a:cs typeface="Lexend"/>
                <a:sym typeface="Lexend"/>
              </a:rPr>
              <a:t>Task 2 was </a:t>
            </a:r>
            <a:r>
              <a:rPr lang="en-US" sz="3200">
                <a:solidFill>
                  <a:srgbClr val="AD5FD1"/>
                </a:solidFill>
                <a:latin typeface="Lexend"/>
                <a:ea typeface="Lexend"/>
                <a:cs typeface="Lexend"/>
                <a:sym typeface="Lexend"/>
              </a:rPr>
              <a:t>straightforward but users showed hesitancy. </a:t>
            </a:r>
            <a:endParaRPr sz="3200">
              <a:solidFill>
                <a:srgbClr val="AD5FD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DB76C2"/>
                </a:solidFill>
                <a:latin typeface="Lexend"/>
                <a:ea typeface="Lexend"/>
                <a:cs typeface="Lexend"/>
                <a:sym typeface="Lexend"/>
              </a:rPr>
              <a:t>Task 3 was most confusing for users. None of them were able to complete it on their own. </a:t>
            </a:r>
            <a:endParaRPr sz="3200">
              <a:solidFill>
                <a:srgbClr val="DB76C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highlight>
                <a:srgbClr val="DFC8F8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highlight>
                <a:srgbClr val="DFC8F8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700">
                <a:solidFill>
                  <a:schemeClr val="dk1"/>
                </a:solidFill>
                <a:highlight>
                  <a:srgbClr val="DFC8F8"/>
                </a:highlight>
                <a:latin typeface="Lexend"/>
                <a:ea typeface="Lexend"/>
                <a:cs typeface="Lexend"/>
                <a:sym typeface="Lexend"/>
              </a:rPr>
              <a:t>Some</a:t>
            </a:r>
            <a:r>
              <a:rPr b="1" lang="en-US" sz="3700">
                <a:solidFill>
                  <a:schemeClr val="dk1"/>
                </a:solidFill>
                <a:highlight>
                  <a:srgbClr val="DFC8F8"/>
                </a:highlight>
                <a:latin typeface="Lexend"/>
                <a:ea typeface="Lexend"/>
                <a:cs typeface="Lexend"/>
                <a:sym typeface="Lexend"/>
              </a:rPr>
              <a:t> usability goals were </a:t>
            </a:r>
            <a:r>
              <a:rPr b="1" lang="en-US" sz="3700">
                <a:solidFill>
                  <a:schemeClr val="dk1"/>
                </a:solidFill>
                <a:highlight>
                  <a:srgbClr val="DFC8F8"/>
                </a:highlight>
                <a:latin typeface="Lexend"/>
                <a:ea typeface="Lexend"/>
                <a:cs typeface="Lexend"/>
                <a:sym typeface="Lexend"/>
              </a:rPr>
              <a:t>achieved well… while others were not.</a:t>
            </a:r>
            <a:endParaRPr b="1" sz="3700">
              <a:solidFill>
                <a:schemeClr val="dk1"/>
              </a:solidFill>
              <a:highlight>
                <a:srgbClr val="DFC8F8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highlight>
                <a:srgbClr val="DFC8F8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 u="sng">
              <a:solidFill>
                <a:schemeClr val="dk1"/>
              </a:solidFill>
              <a:highlight>
                <a:srgbClr val="DFC8F8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5cbe9d970c_0_154"/>
          <p:cNvSpPr/>
          <p:nvPr/>
        </p:nvSpPr>
        <p:spPr>
          <a:xfrm rot="-10524880">
            <a:off x="4857099" y="5135293"/>
            <a:ext cx="11850109" cy="10019794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573" name="Google Shape;573;g25cbe9d970c_0_154"/>
          <p:cNvSpPr/>
          <p:nvPr/>
        </p:nvSpPr>
        <p:spPr>
          <a:xfrm rot="-10524880">
            <a:off x="3852437" y="-3219001"/>
            <a:ext cx="6874926" cy="5813055"/>
          </a:xfrm>
          <a:custGeom>
            <a:rect b="b" l="l" r="r" t="t"/>
            <a:pathLst>
              <a:path extrusionOk="0" h="5808972" w="6870097">
                <a:moveTo>
                  <a:pt x="0" y="0"/>
                </a:moveTo>
                <a:lnTo>
                  <a:pt x="6870097" y="0"/>
                </a:lnTo>
                <a:lnTo>
                  <a:pt x="6870097" y="5808972"/>
                </a:lnTo>
                <a:lnTo>
                  <a:pt x="0" y="5808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574" name="Google Shape;574;g25cbe9d970c_0_154"/>
          <p:cNvSpPr txBox="1"/>
          <p:nvPr/>
        </p:nvSpPr>
        <p:spPr>
          <a:xfrm>
            <a:off x="13581775" y="658250"/>
            <a:ext cx="5488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300">
                <a:latin typeface="Unbounded"/>
                <a:ea typeface="Unbounded"/>
                <a:cs typeface="Unbounded"/>
                <a:sym typeface="Unbounded"/>
              </a:rPr>
              <a:t>Implications</a:t>
            </a:r>
            <a:endParaRPr b="1" sz="4300"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575" name="Google Shape;575;g25cbe9d970c_0_1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g25cbe9d970c_0_154"/>
          <p:cNvSpPr txBox="1"/>
          <p:nvPr/>
        </p:nvSpPr>
        <p:spPr>
          <a:xfrm>
            <a:off x="3631075" y="2244075"/>
            <a:ext cx="12403500" cy="62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Habit-building users </a:t>
            </a:r>
            <a:r>
              <a:rPr lang="en-US" sz="3200">
                <a:solidFill>
                  <a:srgbClr val="5956E0"/>
                </a:solidFill>
                <a:latin typeface="Lexend"/>
                <a:ea typeface="Lexend"/>
                <a:cs typeface="Lexend"/>
                <a:sym typeface="Lexend"/>
              </a:rPr>
              <a:t>don’t think a</a:t>
            </a:r>
            <a:r>
              <a:rPr lang="en-US" sz="3200">
                <a:solidFill>
                  <a:srgbClr val="5956E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b="1" lang="en-US" sz="3200">
                <a:solidFill>
                  <a:srgbClr val="5956E0"/>
                </a:solidFill>
                <a:latin typeface="Lexend"/>
                <a:ea typeface="Lexend"/>
                <a:cs typeface="Lexend"/>
                <a:sym typeface="Lexend"/>
              </a:rPr>
              <a:t>social feature is necessary</a:t>
            </a:r>
            <a:r>
              <a:rPr lang="en-US" sz="3200">
                <a:solidFill>
                  <a:srgbClr val="5956E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for engagement.</a:t>
            </a:r>
            <a:endParaRPr sz="3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AD5FD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AD5FD1"/>
                </a:solidFill>
                <a:latin typeface="Lexend"/>
                <a:ea typeface="Lexend"/>
                <a:cs typeface="Lexend"/>
                <a:sym typeface="Lexend"/>
              </a:rPr>
              <a:t>Brainstorming is the hardest part</a:t>
            </a:r>
            <a:r>
              <a:rPr lang="en-US" sz="3200">
                <a:solidFill>
                  <a:srgbClr val="AD5FD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of creating</a:t>
            </a:r>
            <a:r>
              <a:rPr b="1"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 list of tasks. </a:t>
            </a:r>
            <a:endParaRPr sz="3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DB76C2"/>
                </a:solidFill>
                <a:latin typeface="Lexend"/>
                <a:ea typeface="Lexend"/>
                <a:cs typeface="Lexend"/>
                <a:sym typeface="Lexend"/>
              </a:rPr>
              <a:t>Icons and user guides </a:t>
            </a:r>
            <a:r>
              <a:rPr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are required for non-intuitive actions (e.g. rolling a dice to get a task).</a:t>
            </a:r>
            <a:endParaRPr sz="3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498BB"/>
                </a:solidFill>
                <a:latin typeface="Lexend"/>
                <a:ea typeface="Lexend"/>
                <a:cs typeface="Lexend"/>
                <a:sym typeface="Lexend"/>
              </a:rPr>
              <a:t>Rewards and progress tracking </a:t>
            </a:r>
            <a:r>
              <a:rPr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were desired by users. </a:t>
            </a:r>
            <a:endParaRPr b="1" sz="3200">
              <a:solidFill>
                <a:schemeClr val="dk1"/>
              </a:solidFill>
              <a:highlight>
                <a:srgbClr val="DFC8F8"/>
              </a:highlight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900" u="sng">
              <a:solidFill>
                <a:schemeClr val="dk1"/>
              </a:solidFill>
              <a:highlight>
                <a:srgbClr val="DFC8F8"/>
              </a:highlight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id="577" name="Google Shape;577;g25cbe9d970c_0_1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11400" y="5798300"/>
            <a:ext cx="903626" cy="85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g25cbe9d970c_0_1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37844" y="7110175"/>
            <a:ext cx="1344794" cy="1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g25cbe9d970c_0_1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90813" y="4020075"/>
            <a:ext cx="1344799" cy="1099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g25cbe9d970c_0_154"/>
          <p:cNvPicPr preferRelativeResize="0"/>
          <p:nvPr/>
        </p:nvPicPr>
        <p:blipFill rotWithShape="1">
          <a:blip r:embed="rId8">
            <a:alphaModFix/>
          </a:blip>
          <a:srcRect b="0" l="0" r="0" t="2334"/>
          <a:stretch/>
        </p:blipFill>
        <p:spPr>
          <a:xfrm>
            <a:off x="2236163" y="2358800"/>
            <a:ext cx="1654094" cy="119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5cbf4216a4_0_75"/>
          <p:cNvSpPr txBox="1"/>
          <p:nvPr/>
        </p:nvSpPr>
        <p:spPr>
          <a:xfrm>
            <a:off x="1928079" y="2332656"/>
            <a:ext cx="63483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99">
                <a:latin typeface="Unbounded Medium"/>
                <a:ea typeface="Unbounded Medium"/>
                <a:cs typeface="Unbounded Medium"/>
                <a:sym typeface="Unbounded Medium"/>
              </a:rPr>
              <a:t>Problem</a:t>
            </a:r>
            <a:r>
              <a:rPr lang="en-US" sz="7299">
                <a:latin typeface="Unbounded Medium"/>
                <a:ea typeface="Unbounded Medium"/>
                <a:cs typeface="Unbounded Medium"/>
                <a:sym typeface="Unbounded Medium"/>
              </a:rPr>
              <a:t> </a:t>
            </a:r>
            <a:endParaRPr sz="7099"/>
          </a:p>
        </p:txBody>
      </p:sp>
      <p:sp>
        <p:nvSpPr>
          <p:cNvPr id="114" name="Google Shape;114;g25cbf4216a4_0_75"/>
          <p:cNvSpPr/>
          <p:nvPr/>
        </p:nvSpPr>
        <p:spPr>
          <a:xfrm rot="10800000">
            <a:off x="409910" y="920634"/>
            <a:ext cx="9384615" cy="8686066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115" name="Google Shape;115;g25cbf4216a4_0_75"/>
          <p:cNvSpPr/>
          <p:nvPr/>
        </p:nvSpPr>
        <p:spPr>
          <a:xfrm>
            <a:off x="8779145" y="-300667"/>
            <a:ext cx="9508849" cy="11810278"/>
          </a:xfrm>
          <a:custGeom>
            <a:rect b="b" l="l" r="r" t="t"/>
            <a:pathLst>
              <a:path extrusionOk="0" h="8331766" w="9853730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pic>
        <p:nvPicPr>
          <p:cNvPr id="116" name="Google Shape;116;g25cbf4216a4_0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25cbf4216a4_0_75"/>
          <p:cNvSpPr txBox="1"/>
          <p:nvPr/>
        </p:nvSpPr>
        <p:spPr>
          <a:xfrm>
            <a:off x="10423175" y="2240250"/>
            <a:ext cx="59376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99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Solution</a:t>
            </a:r>
            <a:endParaRPr/>
          </a:p>
        </p:txBody>
      </p:sp>
      <p:sp>
        <p:nvSpPr>
          <p:cNvPr id="118" name="Google Shape;118;g25cbf4216a4_0_75"/>
          <p:cNvSpPr txBox="1"/>
          <p:nvPr/>
        </p:nvSpPr>
        <p:spPr>
          <a:xfrm>
            <a:off x="2133436" y="3408313"/>
            <a:ext cx="5937600" cy="37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There are </a:t>
            </a:r>
            <a:r>
              <a:rPr b="1"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daily obstacles</a:t>
            </a:r>
            <a:r>
              <a:rPr lang="en-US" sz="3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preventing </a:t>
            </a:r>
            <a:r>
              <a:rPr b="1"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busy individuals</a:t>
            </a:r>
            <a:r>
              <a:rPr lang="en-US" sz="3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from living an active lifestyle and </a:t>
            </a:r>
            <a:r>
              <a:rPr b="1"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accomplishing their goals</a:t>
            </a:r>
            <a:r>
              <a:rPr lang="en-US" sz="3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— big or small.</a:t>
            </a:r>
            <a:endParaRPr sz="26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19" name="Google Shape;119;g25cbf4216a4_0_75"/>
          <p:cNvSpPr txBox="1"/>
          <p:nvPr/>
        </p:nvSpPr>
        <p:spPr>
          <a:xfrm>
            <a:off x="10558025" y="3408325"/>
            <a:ext cx="5667900" cy="578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Turno allows users to input their activity goals, tasks to accomplish, &amp; habits to build. Users roll a </a:t>
            </a:r>
            <a:r>
              <a:rPr lang="en-US" sz="3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dice</a:t>
            </a:r>
            <a:r>
              <a:rPr lang="en-US" sz="3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every morning to determine which of those tasks they should tackle that day, allowing them to </a:t>
            </a:r>
            <a:r>
              <a:rPr b="1"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overcome decision paralysis</a:t>
            </a:r>
            <a:r>
              <a:rPr lang="en-US" sz="3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 &amp; </a:t>
            </a:r>
            <a:r>
              <a:rPr b="1" lang="en-US" sz="31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establish long term habits</a:t>
            </a:r>
            <a:r>
              <a:rPr lang="en-US" sz="31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.</a:t>
            </a:r>
            <a:endParaRPr sz="31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20" name="Google Shape;120;g25cbf4216a4_0_75"/>
          <p:cNvSpPr/>
          <p:nvPr/>
        </p:nvSpPr>
        <p:spPr>
          <a:xfrm rot="-206533">
            <a:off x="-7132088" y="5734584"/>
            <a:ext cx="11833531" cy="10005776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121" name="Google Shape;121;g25cbf4216a4_0_75"/>
          <p:cNvSpPr/>
          <p:nvPr/>
        </p:nvSpPr>
        <p:spPr>
          <a:xfrm rot="9062775">
            <a:off x="14620682" y="-6371649"/>
            <a:ext cx="9515771" cy="11802984"/>
          </a:xfrm>
          <a:custGeom>
            <a:rect b="b" l="l" r="r" t="t"/>
            <a:pathLst>
              <a:path extrusionOk="0" h="8331766" w="9853730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293706f489b_1_26"/>
          <p:cNvSpPr/>
          <p:nvPr/>
        </p:nvSpPr>
        <p:spPr>
          <a:xfrm rot="-10524880">
            <a:off x="5009499" y="4830493"/>
            <a:ext cx="11850109" cy="10019794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586" name="Google Shape;586;g293706f489b_1_26"/>
          <p:cNvSpPr/>
          <p:nvPr/>
        </p:nvSpPr>
        <p:spPr>
          <a:xfrm rot="-10524880">
            <a:off x="3471437" y="-2533201"/>
            <a:ext cx="6874926" cy="5813055"/>
          </a:xfrm>
          <a:custGeom>
            <a:rect b="b" l="l" r="r" t="t"/>
            <a:pathLst>
              <a:path extrusionOk="0" h="5808972" w="6870097">
                <a:moveTo>
                  <a:pt x="0" y="0"/>
                </a:moveTo>
                <a:lnTo>
                  <a:pt x="6870097" y="0"/>
                </a:lnTo>
                <a:lnTo>
                  <a:pt x="6870097" y="5808972"/>
                </a:lnTo>
                <a:lnTo>
                  <a:pt x="0" y="5808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587" name="Google Shape;587;g293706f489b_1_26"/>
          <p:cNvSpPr txBox="1"/>
          <p:nvPr/>
        </p:nvSpPr>
        <p:spPr>
          <a:xfrm>
            <a:off x="6286150" y="663400"/>
            <a:ext cx="11825700" cy="14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300">
                <a:latin typeface="Unbounded"/>
                <a:ea typeface="Unbounded"/>
                <a:cs typeface="Unbounded"/>
                <a:sym typeface="Unbounded"/>
              </a:rPr>
              <a:t>Design</a:t>
            </a:r>
            <a:r>
              <a:rPr b="1" lang="en-US" sz="4300">
                <a:latin typeface="Unbounded"/>
                <a:ea typeface="Unbounded"/>
                <a:cs typeface="Unbounded"/>
                <a:sym typeface="Unbounded"/>
              </a:rPr>
              <a:t> Changes Based on Results</a:t>
            </a:r>
            <a:endParaRPr b="1" sz="4300"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4300"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588" name="Google Shape;588;g293706f489b_1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g293706f489b_1_26"/>
          <p:cNvSpPr txBox="1"/>
          <p:nvPr/>
        </p:nvSpPr>
        <p:spPr>
          <a:xfrm>
            <a:off x="2128425" y="1934825"/>
            <a:ext cx="14294400" cy="6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Lexend"/>
              <a:buChar char="-"/>
            </a:pPr>
            <a:r>
              <a:rPr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Home page needs to be</a:t>
            </a:r>
            <a:r>
              <a:rPr b="1" lang="en-US" sz="3200">
                <a:solidFill>
                  <a:srgbClr val="5956E0"/>
                </a:solidFill>
                <a:latin typeface="Lexend"/>
                <a:ea typeface="Lexend"/>
                <a:cs typeface="Lexend"/>
                <a:sym typeface="Lexend"/>
              </a:rPr>
              <a:t> clearer</a:t>
            </a:r>
            <a:r>
              <a:rPr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with </a:t>
            </a:r>
            <a:r>
              <a:rPr b="1" lang="en-US" sz="3200">
                <a:solidFill>
                  <a:srgbClr val="5956E0"/>
                </a:solidFill>
                <a:latin typeface="Lexend"/>
                <a:ea typeface="Lexend"/>
                <a:cs typeface="Lexend"/>
                <a:sym typeface="Lexend"/>
              </a:rPr>
              <a:t>directions on using the die</a:t>
            </a:r>
            <a:r>
              <a:rPr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3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Lexend"/>
              <a:buChar char="-"/>
            </a:pPr>
            <a:r>
              <a:rPr b="1" lang="en-US" sz="3200">
                <a:solidFill>
                  <a:srgbClr val="C27BA0"/>
                </a:solidFill>
                <a:latin typeface="Lexend"/>
                <a:ea typeface="Lexend"/>
                <a:cs typeface="Lexend"/>
                <a:sym typeface="Lexend"/>
              </a:rPr>
              <a:t>Reduce information </a:t>
            </a:r>
            <a:r>
              <a:rPr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on the</a:t>
            </a:r>
            <a:r>
              <a:rPr b="1" lang="en-US" sz="3200">
                <a:solidFill>
                  <a:srgbClr val="C27BA0"/>
                </a:solidFill>
                <a:latin typeface="Lexend"/>
                <a:ea typeface="Lexend"/>
                <a:cs typeface="Lexend"/>
                <a:sym typeface="Lexend"/>
              </a:rPr>
              <a:t> friends page </a:t>
            </a:r>
            <a:r>
              <a:rPr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to make it intuitive. </a:t>
            </a:r>
            <a:endParaRPr sz="3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Lexend"/>
              <a:buChar char="-"/>
            </a:pPr>
            <a:r>
              <a:rPr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Task page was simple but confusing. </a:t>
            </a:r>
            <a:r>
              <a:rPr b="1" lang="en-US" sz="3200">
                <a:solidFill>
                  <a:srgbClr val="AD5FD1"/>
                </a:solidFill>
                <a:latin typeface="Lexend"/>
                <a:ea typeface="Lexend"/>
                <a:cs typeface="Lexend"/>
                <a:sym typeface="Lexend"/>
              </a:rPr>
              <a:t>Make task status clear</a:t>
            </a:r>
            <a:r>
              <a:rPr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: </a:t>
            </a:r>
            <a:r>
              <a:rPr i="1"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completed, in progress, or not started.</a:t>
            </a:r>
            <a:r>
              <a:rPr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endParaRPr sz="3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Lexend"/>
              <a:buChar char="-"/>
            </a:pPr>
            <a:r>
              <a:rPr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Add a feature for </a:t>
            </a:r>
            <a:r>
              <a:rPr b="1" lang="en-US" sz="3200">
                <a:solidFill>
                  <a:srgbClr val="5956E0"/>
                </a:solidFill>
                <a:latin typeface="Lexend"/>
                <a:ea typeface="Lexend"/>
                <a:cs typeface="Lexend"/>
                <a:sym typeface="Lexend"/>
              </a:rPr>
              <a:t>ideas/</a:t>
            </a:r>
            <a:r>
              <a:rPr b="1" lang="en-US" sz="3200">
                <a:solidFill>
                  <a:srgbClr val="5956E0"/>
                </a:solidFill>
                <a:latin typeface="Lexend"/>
                <a:ea typeface="Lexend"/>
                <a:cs typeface="Lexend"/>
                <a:sym typeface="Lexend"/>
              </a:rPr>
              <a:t>inspiration on task generation</a:t>
            </a:r>
            <a:r>
              <a:rPr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to reduce </a:t>
            </a:r>
            <a:r>
              <a:rPr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brainstorming</a:t>
            </a:r>
            <a:r>
              <a:rPr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burden.</a:t>
            </a:r>
            <a:endParaRPr sz="3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Lexend"/>
              <a:buChar char="-"/>
            </a:pPr>
            <a:r>
              <a:rPr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Add </a:t>
            </a:r>
            <a:r>
              <a:rPr b="1" lang="en-US" sz="3200">
                <a:solidFill>
                  <a:srgbClr val="DB76C2"/>
                </a:solidFill>
                <a:latin typeface="Lexend"/>
                <a:ea typeface="Lexend"/>
                <a:cs typeface="Lexend"/>
                <a:sym typeface="Lexend"/>
              </a:rPr>
              <a:t>feed page</a:t>
            </a:r>
            <a:r>
              <a:rPr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and clear user </a:t>
            </a:r>
            <a:r>
              <a:rPr b="1" lang="en-US" sz="3200">
                <a:solidFill>
                  <a:srgbClr val="DB76C2"/>
                </a:solidFill>
                <a:latin typeface="Lexend"/>
                <a:ea typeface="Lexend"/>
                <a:cs typeface="Lexend"/>
                <a:sym typeface="Lexend"/>
              </a:rPr>
              <a:t>progress reports</a:t>
            </a:r>
            <a:r>
              <a:rPr lang="en-US" sz="3200">
                <a:solidFill>
                  <a:srgbClr val="DB76C2"/>
                </a:solidFill>
                <a:latin typeface="Lexend"/>
                <a:ea typeface="Lexend"/>
                <a:cs typeface="Lexend"/>
                <a:sym typeface="Lexend"/>
              </a:rPr>
              <a:t>.</a:t>
            </a:r>
            <a:endParaRPr sz="3200">
              <a:solidFill>
                <a:srgbClr val="DB76C2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F498BB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SzPts val="3200"/>
              <a:buFont typeface="Lexend"/>
              <a:buChar char="-"/>
            </a:pPr>
            <a:r>
              <a:rPr b="1" lang="en-US" sz="3200">
                <a:solidFill>
                  <a:srgbClr val="F498BB"/>
                </a:solidFill>
                <a:latin typeface="Lexend"/>
                <a:ea typeface="Lexend"/>
                <a:cs typeface="Lexend"/>
                <a:sym typeface="Lexend"/>
              </a:rPr>
              <a:t>Align user priorities</a:t>
            </a:r>
            <a:r>
              <a:rPr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to what is placed </a:t>
            </a:r>
            <a:r>
              <a:rPr b="1" lang="en-US" sz="3200">
                <a:solidFill>
                  <a:srgbClr val="F498BB"/>
                </a:solidFill>
                <a:latin typeface="Lexend"/>
                <a:ea typeface="Lexend"/>
                <a:cs typeface="Lexend"/>
                <a:sym typeface="Lexend"/>
              </a:rPr>
              <a:t>center frame </a:t>
            </a:r>
            <a:r>
              <a:rPr lang="en-US" sz="32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(e.g. make the home button clear so users don’t feel overwhelmed by the share buttons.</a:t>
            </a:r>
            <a:endParaRPr sz="25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93706f489b_1_33"/>
          <p:cNvSpPr/>
          <p:nvPr/>
        </p:nvSpPr>
        <p:spPr>
          <a:xfrm rot="-10524880">
            <a:off x="4857099" y="5135293"/>
            <a:ext cx="11850109" cy="10019794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595" name="Google Shape;595;g293706f489b_1_33"/>
          <p:cNvSpPr/>
          <p:nvPr/>
        </p:nvSpPr>
        <p:spPr>
          <a:xfrm rot="-10524880">
            <a:off x="1337837" y="-2457001"/>
            <a:ext cx="6874926" cy="5813055"/>
          </a:xfrm>
          <a:custGeom>
            <a:rect b="b" l="l" r="r" t="t"/>
            <a:pathLst>
              <a:path extrusionOk="0" h="5808972" w="6870097">
                <a:moveTo>
                  <a:pt x="0" y="0"/>
                </a:moveTo>
                <a:lnTo>
                  <a:pt x="6870097" y="0"/>
                </a:lnTo>
                <a:lnTo>
                  <a:pt x="6870097" y="5808972"/>
                </a:lnTo>
                <a:lnTo>
                  <a:pt x="0" y="5808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596" name="Google Shape;596;g293706f489b_1_33"/>
          <p:cNvSpPr txBox="1"/>
          <p:nvPr/>
        </p:nvSpPr>
        <p:spPr>
          <a:xfrm>
            <a:off x="9163800" y="658250"/>
            <a:ext cx="8989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300">
                <a:latin typeface="Unbounded"/>
                <a:ea typeface="Unbounded"/>
                <a:cs typeface="Unbounded"/>
                <a:sym typeface="Unbounded"/>
              </a:rPr>
              <a:t>Testing Couldn’t Reveal…</a:t>
            </a:r>
            <a:endParaRPr b="1" sz="4300"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597" name="Google Shape;597;g293706f489b_1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g293706f489b_1_33"/>
          <p:cNvSpPr txBox="1"/>
          <p:nvPr/>
        </p:nvSpPr>
        <p:spPr>
          <a:xfrm>
            <a:off x="3250075" y="2773025"/>
            <a:ext cx="12613200" cy="6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exend"/>
                <a:ea typeface="Lexend"/>
                <a:cs typeface="Lexend"/>
                <a:sym typeface="Lexend"/>
              </a:rPr>
              <a:t>How </a:t>
            </a:r>
            <a:r>
              <a:rPr b="1" lang="en-US" sz="3200">
                <a:solidFill>
                  <a:srgbClr val="5956E0"/>
                </a:solidFill>
                <a:latin typeface="Lexend"/>
                <a:ea typeface="Lexend"/>
                <a:cs typeface="Lexend"/>
                <a:sym typeface="Lexend"/>
              </a:rPr>
              <a:t>completing group activities</a:t>
            </a:r>
            <a:r>
              <a:rPr lang="en-US" sz="3200">
                <a:solidFill>
                  <a:srgbClr val="5956E0"/>
                </a:solidFill>
                <a:latin typeface="Lexend"/>
                <a:ea typeface="Lexend"/>
                <a:cs typeface="Lexend"/>
                <a:sym typeface="Lexend"/>
              </a:rPr>
              <a:t> </a:t>
            </a:r>
            <a:r>
              <a:rPr lang="en-US" sz="3200">
                <a:latin typeface="Lexend"/>
                <a:ea typeface="Lexend"/>
                <a:cs typeface="Lexend"/>
                <a:sym typeface="Lexend"/>
              </a:rPr>
              <a:t>would look when all members have to actually coordinate and track progress. </a:t>
            </a:r>
            <a:endParaRPr sz="3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latin typeface="Lexend"/>
                <a:ea typeface="Lexend"/>
                <a:cs typeface="Lexend"/>
                <a:sym typeface="Lexend"/>
              </a:rPr>
              <a:t>How likely users would be to </a:t>
            </a:r>
            <a:r>
              <a:rPr b="1" lang="en-US" sz="3200">
                <a:solidFill>
                  <a:srgbClr val="AD5FD1"/>
                </a:solidFill>
                <a:latin typeface="Lexend"/>
                <a:ea typeface="Lexend"/>
                <a:cs typeface="Lexend"/>
                <a:sym typeface="Lexend"/>
              </a:rPr>
              <a:t>actually complete the task</a:t>
            </a:r>
            <a:r>
              <a:rPr lang="en-US" sz="3200">
                <a:latin typeface="Lexend"/>
                <a:ea typeface="Lexend"/>
                <a:cs typeface="Lexend"/>
                <a:sym typeface="Lexend"/>
              </a:rPr>
              <a:t> without the pressure of our testing set-up.</a:t>
            </a:r>
            <a:endParaRPr sz="3200"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5cf35d83db_1_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808" l="0" r="-989" t="-9808"/>
            </a:stretch>
          </a:blipFill>
          <a:ln>
            <a:noFill/>
          </a:ln>
        </p:spPr>
      </p:sp>
      <p:sp>
        <p:nvSpPr>
          <p:cNvPr id="604" name="Google Shape;604;g25cf35d83db_1_0"/>
          <p:cNvSpPr/>
          <p:nvPr/>
        </p:nvSpPr>
        <p:spPr>
          <a:xfrm rot="-1902086">
            <a:off x="717277" y="3626378"/>
            <a:ext cx="12273182" cy="10202082"/>
          </a:xfrm>
          <a:custGeom>
            <a:rect b="b" l="l" r="r" t="t"/>
            <a:pathLst>
              <a:path extrusionOk="0" h="10211660" w="12284704">
                <a:moveTo>
                  <a:pt x="0" y="0"/>
                </a:moveTo>
                <a:lnTo>
                  <a:pt x="12284704" y="0"/>
                </a:lnTo>
                <a:lnTo>
                  <a:pt x="12284704" y="10211660"/>
                </a:lnTo>
                <a:lnTo>
                  <a:pt x="0" y="10211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5" name="Google Shape;605;g25cf35d83db_1_0"/>
          <p:cNvSpPr txBox="1"/>
          <p:nvPr/>
        </p:nvSpPr>
        <p:spPr>
          <a:xfrm>
            <a:off x="1789050" y="3800400"/>
            <a:ext cx="1486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latin typeface="Unbounded"/>
                <a:ea typeface="Unbounded"/>
                <a:cs typeface="Unbounded"/>
                <a:sym typeface="Unbounded"/>
              </a:rPr>
              <a:t>THANK YOU!</a:t>
            </a:r>
            <a:endParaRPr b="1"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606" name="Google Shape;606;g25cf35d83db_1_0"/>
          <p:cNvSpPr/>
          <p:nvPr/>
        </p:nvSpPr>
        <p:spPr>
          <a:xfrm flipH="1" rot="5752895">
            <a:off x="-637643" y="5663984"/>
            <a:ext cx="8436594" cy="8436594"/>
          </a:xfrm>
          <a:custGeom>
            <a:rect b="b" l="l" r="r" t="t"/>
            <a:pathLst>
              <a:path extrusionOk="0" h="8434354" w="8434354">
                <a:moveTo>
                  <a:pt x="0" y="8434354"/>
                </a:moveTo>
                <a:lnTo>
                  <a:pt x="8434355" y="8434354"/>
                </a:lnTo>
                <a:lnTo>
                  <a:pt x="8434355" y="0"/>
                </a:lnTo>
                <a:lnTo>
                  <a:pt x="0" y="0"/>
                </a:lnTo>
                <a:lnTo>
                  <a:pt x="0" y="8434354"/>
                </a:lnTo>
                <a:close/>
              </a:path>
            </a:pathLst>
          </a:custGeom>
          <a:blipFill rotWithShape="1">
            <a:blip r:embed="rId5">
              <a:alphaModFix amt="98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07" name="Google Shape;607;g25cf35d83db_1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71750" y="322025"/>
            <a:ext cx="1218975" cy="11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93706f489b_1_1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808" l="0" r="-989" t="-9808"/>
            </a:stretch>
          </a:blipFill>
          <a:ln>
            <a:noFill/>
          </a:ln>
        </p:spPr>
      </p:sp>
      <p:sp>
        <p:nvSpPr>
          <p:cNvPr id="613" name="Google Shape;613;g293706f489b_1_120"/>
          <p:cNvSpPr/>
          <p:nvPr/>
        </p:nvSpPr>
        <p:spPr>
          <a:xfrm rot="-1902086">
            <a:off x="717277" y="3626378"/>
            <a:ext cx="12273182" cy="10202082"/>
          </a:xfrm>
          <a:custGeom>
            <a:rect b="b" l="l" r="r" t="t"/>
            <a:pathLst>
              <a:path extrusionOk="0" h="10211660" w="12284704">
                <a:moveTo>
                  <a:pt x="0" y="0"/>
                </a:moveTo>
                <a:lnTo>
                  <a:pt x="12284704" y="0"/>
                </a:lnTo>
                <a:lnTo>
                  <a:pt x="12284704" y="10211660"/>
                </a:lnTo>
                <a:lnTo>
                  <a:pt x="0" y="10211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14" name="Google Shape;614;g293706f489b_1_120"/>
          <p:cNvSpPr txBox="1"/>
          <p:nvPr/>
        </p:nvSpPr>
        <p:spPr>
          <a:xfrm>
            <a:off x="1789050" y="3800400"/>
            <a:ext cx="14861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latin typeface="Unbounded"/>
                <a:ea typeface="Unbounded"/>
                <a:cs typeface="Unbounded"/>
                <a:sym typeface="Unbounded"/>
              </a:rPr>
              <a:t>Appendix:</a:t>
            </a:r>
            <a:endParaRPr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615" name="Google Shape;615;g293706f489b_1_120"/>
          <p:cNvSpPr/>
          <p:nvPr/>
        </p:nvSpPr>
        <p:spPr>
          <a:xfrm flipH="1" rot="5752895">
            <a:off x="-637643" y="5663984"/>
            <a:ext cx="8436594" cy="8436594"/>
          </a:xfrm>
          <a:custGeom>
            <a:rect b="b" l="l" r="r" t="t"/>
            <a:pathLst>
              <a:path extrusionOk="0" h="8434354" w="8434354">
                <a:moveTo>
                  <a:pt x="0" y="8434354"/>
                </a:moveTo>
                <a:lnTo>
                  <a:pt x="8434355" y="8434354"/>
                </a:lnTo>
                <a:lnTo>
                  <a:pt x="8434355" y="0"/>
                </a:lnTo>
                <a:lnTo>
                  <a:pt x="0" y="0"/>
                </a:lnTo>
                <a:lnTo>
                  <a:pt x="0" y="8434354"/>
                </a:lnTo>
                <a:close/>
              </a:path>
            </a:pathLst>
          </a:custGeom>
          <a:blipFill rotWithShape="1">
            <a:blip r:embed="rId5">
              <a:alphaModFix amt="98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16" name="Google Shape;616;g293706f489b_1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71750" y="322025"/>
            <a:ext cx="1218975" cy="11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1" name="Google Shape;621;g25cbe9d9eab_1_4"/>
          <p:cNvGrpSpPr/>
          <p:nvPr/>
        </p:nvGrpSpPr>
        <p:grpSpPr>
          <a:xfrm>
            <a:off x="0" y="-217000"/>
            <a:ext cx="9143933" cy="10504504"/>
            <a:chOff x="0" y="-57150"/>
            <a:chExt cx="1726867" cy="2766600"/>
          </a:xfrm>
        </p:grpSpPr>
        <p:sp>
          <p:nvSpPr>
            <p:cNvPr id="622" name="Google Shape;622;g25cbe9d9eab_1_4"/>
            <p:cNvSpPr/>
            <p:nvPr/>
          </p:nvSpPr>
          <p:spPr>
            <a:xfrm>
              <a:off x="0" y="0"/>
              <a:ext cx="1726867" cy="2709333"/>
            </a:xfrm>
            <a:custGeom>
              <a:rect b="b" l="l" r="r" t="t"/>
              <a:pathLst>
                <a:path extrusionOk="0" h="2709333" w="1726867">
                  <a:moveTo>
                    <a:pt x="0" y="0"/>
                  </a:moveTo>
                  <a:lnTo>
                    <a:pt x="1726867" y="0"/>
                  </a:lnTo>
                  <a:lnTo>
                    <a:pt x="172686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EDFFF"/>
            </a:solidFill>
            <a:ln>
              <a:noFill/>
            </a:ln>
          </p:spPr>
        </p:sp>
        <p:sp>
          <p:nvSpPr>
            <p:cNvPr id="623" name="Google Shape;623;g25cbe9d9eab_1_4"/>
            <p:cNvSpPr txBox="1"/>
            <p:nvPr/>
          </p:nvSpPr>
          <p:spPr>
            <a:xfrm>
              <a:off x="0" y="-57150"/>
              <a:ext cx="1726800" cy="27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4" name="Google Shape;624;g25cbe9d9eab_1_4"/>
          <p:cNvGrpSpPr/>
          <p:nvPr/>
        </p:nvGrpSpPr>
        <p:grpSpPr>
          <a:xfrm>
            <a:off x="730122" y="2218242"/>
            <a:ext cx="5652000" cy="3115207"/>
            <a:chOff x="0" y="-47625"/>
            <a:chExt cx="7536000" cy="4153610"/>
          </a:xfrm>
        </p:grpSpPr>
        <p:sp>
          <p:nvSpPr>
            <p:cNvPr id="625" name="Google Shape;625;g25cbe9d9eab_1_4"/>
            <p:cNvSpPr txBox="1"/>
            <p:nvPr/>
          </p:nvSpPr>
          <p:spPr>
            <a:xfrm>
              <a:off x="0" y="-47625"/>
              <a:ext cx="7536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g25cbe9d9eab_1_4"/>
            <p:cNvSpPr txBox="1"/>
            <p:nvPr/>
          </p:nvSpPr>
          <p:spPr>
            <a:xfrm>
              <a:off x="0" y="3818585"/>
              <a:ext cx="7536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627" name="Google Shape;627;g25cbe9d9eab_1_4"/>
          <p:cNvGraphicFramePr/>
          <p:nvPr/>
        </p:nvGraphicFramePr>
        <p:xfrm>
          <a:off x="451901" y="195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{F2EB8EBE-F823-4E3B-9918-251AA96B6A5F}</a:tableStyleId>
              </a:tblPr>
              <a:tblGrid>
                <a:gridCol w="8687300"/>
                <a:gridCol w="8604125"/>
              </a:tblGrid>
              <a:tr h="1280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Visual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: 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Consistently visual interface </a:t>
                      </a:r>
                      <a:endParaRPr sz="8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Design Limitations and Device Compatibility</a:t>
                      </a:r>
                      <a:r>
                        <a:rPr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: Design may not flow in different operating systems. A mobile UI design will not fit well into an ipad or laptop interface.</a:t>
                      </a:r>
                      <a:endParaRPr sz="800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0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Ease-of-use</a:t>
                      </a:r>
                      <a:r>
                        <a:rPr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: Simple usage (tap the phone surface). Low barriers to entry due to intuitive usage.</a:t>
                      </a:r>
                      <a:endParaRPr sz="2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Cluttered Tool</a:t>
                      </a:r>
                      <a:r>
                        <a:rPr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: The mobile phone is often cluttered with other apps and tools which can serve as distractions (e.g. user can be distracted by a notification while using our app)</a:t>
                      </a:r>
                      <a:endParaRPr sz="2000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9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Convenient</a:t>
                      </a:r>
                      <a:r>
                        <a:rPr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: Integrates into the user’s daily workflows/lives. They use their phone daily. </a:t>
                      </a:r>
                      <a:endParaRPr sz="2000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Dependency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: Concern that our users will become more dependent on their phone or even on our app for decision making. </a:t>
                      </a:r>
                      <a:endParaRPr sz="1100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0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Notifications</a:t>
                      </a:r>
                      <a:r>
                        <a:rPr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: Receiving a notification each day on their phone (which they use every day) can serve as a reminder and reinforce app use.</a:t>
                      </a:r>
                      <a:endParaRPr sz="2000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Low Engagement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: Less engaging and exciting than AR.</a:t>
                      </a:r>
                      <a:endParaRPr sz="2000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9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Accessibility</a:t>
                      </a:r>
                      <a:r>
                        <a:rPr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: Easily accessible (can be used in private, public, and in a variety of settings). Mobile apps are easily accessible.</a:t>
                      </a:r>
                      <a:endParaRPr sz="800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806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Integrations</a:t>
                      </a:r>
                      <a:r>
                        <a:rPr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: can easily integrate with other apps (e.g. Instagram, Snapchat, FaceBook, LinkedIn) to make app more sticky</a:t>
                      </a:r>
                      <a:endParaRPr sz="800" cap="none" strike="noStrike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79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Social Engagement</a:t>
                      </a:r>
                      <a:r>
                        <a:rPr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: Simplicity enables network effects and social interactions to take place on the app.</a:t>
                      </a:r>
                      <a:endParaRPr sz="2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2000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28" name="Google Shape;628;g25cbe9d9eab_1_4"/>
          <p:cNvSpPr txBox="1"/>
          <p:nvPr/>
        </p:nvSpPr>
        <p:spPr>
          <a:xfrm>
            <a:off x="226050" y="81775"/>
            <a:ext cx="15143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99">
                <a:latin typeface="Unbounded Medium"/>
                <a:ea typeface="Unbounded Medium"/>
                <a:cs typeface="Unbounded Medium"/>
                <a:sym typeface="Unbounded Medium"/>
              </a:rPr>
              <a:t>Mobile</a:t>
            </a:r>
            <a:r>
              <a:rPr lang="en-US" sz="5699">
                <a:latin typeface="Unbounded Medium"/>
                <a:ea typeface="Unbounded Medium"/>
                <a:cs typeface="Unbounded Medium"/>
                <a:sym typeface="Unbounded Medium"/>
              </a:rPr>
              <a:t>: Pros x Cons</a:t>
            </a:r>
            <a:endParaRPr sz="5599"/>
          </a:p>
        </p:txBody>
      </p:sp>
      <p:sp>
        <p:nvSpPr>
          <p:cNvPr id="629" name="Google Shape;629;g25cbe9d9eab_1_4"/>
          <p:cNvSpPr/>
          <p:nvPr/>
        </p:nvSpPr>
        <p:spPr>
          <a:xfrm>
            <a:off x="7900195" y="958981"/>
            <a:ext cx="1094715" cy="791869"/>
          </a:xfrm>
          <a:custGeom>
            <a:rect b="b" l="l" r="r" t="t"/>
            <a:pathLst>
              <a:path extrusionOk="0" h="1649728" w="2105222">
                <a:moveTo>
                  <a:pt x="0" y="0"/>
                </a:moveTo>
                <a:lnTo>
                  <a:pt x="2105222" y="0"/>
                </a:lnTo>
                <a:lnTo>
                  <a:pt x="2105222" y="1649728"/>
                </a:lnTo>
                <a:lnTo>
                  <a:pt x="0" y="16497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30" name="Google Shape;630;g25cbe9d9eab_1_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">
            <a:off x="16700492" y="923928"/>
            <a:ext cx="924434" cy="877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5" name="Google Shape;635;g25cbe9d9eab_0_38"/>
          <p:cNvGrpSpPr/>
          <p:nvPr/>
        </p:nvGrpSpPr>
        <p:grpSpPr>
          <a:xfrm>
            <a:off x="0" y="-217000"/>
            <a:ext cx="9143933" cy="10504504"/>
            <a:chOff x="0" y="-57150"/>
            <a:chExt cx="1726867" cy="2766600"/>
          </a:xfrm>
        </p:grpSpPr>
        <p:sp>
          <p:nvSpPr>
            <p:cNvPr id="636" name="Google Shape;636;g25cbe9d9eab_0_38"/>
            <p:cNvSpPr/>
            <p:nvPr/>
          </p:nvSpPr>
          <p:spPr>
            <a:xfrm>
              <a:off x="0" y="0"/>
              <a:ext cx="1726867" cy="2709333"/>
            </a:xfrm>
            <a:custGeom>
              <a:rect b="b" l="l" r="r" t="t"/>
              <a:pathLst>
                <a:path extrusionOk="0" h="2709333" w="1726867">
                  <a:moveTo>
                    <a:pt x="0" y="0"/>
                  </a:moveTo>
                  <a:lnTo>
                    <a:pt x="1726867" y="0"/>
                  </a:lnTo>
                  <a:lnTo>
                    <a:pt x="172686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EDFFF"/>
            </a:solidFill>
            <a:ln>
              <a:noFill/>
            </a:ln>
          </p:spPr>
        </p:sp>
        <p:sp>
          <p:nvSpPr>
            <p:cNvPr id="637" name="Google Shape;637;g25cbe9d9eab_0_38"/>
            <p:cNvSpPr txBox="1"/>
            <p:nvPr/>
          </p:nvSpPr>
          <p:spPr>
            <a:xfrm>
              <a:off x="0" y="-57150"/>
              <a:ext cx="1726800" cy="276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38" name="Google Shape;638;g25cbe9d9eab_0_38"/>
          <p:cNvGrpSpPr/>
          <p:nvPr/>
        </p:nvGrpSpPr>
        <p:grpSpPr>
          <a:xfrm>
            <a:off x="730122" y="2218242"/>
            <a:ext cx="5652000" cy="3115207"/>
            <a:chOff x="0" y="-47625"/>
            <a:chExt cx="7536000" cy="4153610"/>
          </a:xfrm>
        </p:grpSpPr>
        <p:sp>
          <p:nvSpPr>
            <p:cNvPr id="639" name="Google Shape;639;g25cbe9d9eab_0_38"/>
            <p:cNvSpPr txBox="1"/>
            <p:nvPr/>
          </p:nvSpPr>
          <p:spPr>
            <a:xfrm>
              <a:off x="0" y="-47625"/>
              <a:ext cx="7536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g25cbe9d9eab_0_38"/>
            <p:cNvSpPr txBox="1"/>
            <p:nvPr/>
          </p:nvSpPr>
          <p:spPr>
            <a:xfrm>
              <a:off x="0" y="3818585"/>
              <a:ext cx="75360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641" name="Google Shape;641;g25cbe9d9eab_0_38"/>
          <p:cNvGraphicFramePr/>
          <p:nvPr/>
        </p:nvGraphicFramePr>
        <p:xfrm>
          <a:off x="451901" y="210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{F2EB8EBE-F823-4E3B-9918-251AA96B6A5F}</a:tableStyleId>
              </a:tblPr>
              <a:tblGrid>
                <a:gridCol w="8687300"/>
                <a:gridCol w="8604125"/>
              </a:tblGrid>
              <a:tr h="10631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Interactibility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: Extremely interactive and engaging</a:t>
                      </a:r>
                      <a:endParaRPr sz="20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b="1"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Necessity</a:t>
                      </a:r>
                      <a:r>
                        <a:rPr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: AR offers unique ideas but doesn’t actually add much to our solution</a:t>
                      </a:r>
                      <a:endParaRPr sz="2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78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Realism</a:t>
                      </a:r>
                      <a:r>
                        <a:rPr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: Rolling a dice can feel very real when it’s in AR</a:t>
                      </a:r>
                      <a:endParaRPr sz="2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Relevance</a:t>
                      </a:r>
                      <a:r>
                        <a:rPr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: AR is meant to add to physical world around you, but our solution doesn’t concern the physical benefit from that</a:t>
                      </a:r>
                      <a:endParaRPr b="1" sz="2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000"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688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Physical</a:t>
                      </a:r>
                      <a:r>
                        <a:rPr lang="en-US" sz="2000">
                          <a:latin typeface="Lexend"/>
                          <a:ea typeface="Lexend"/>
                          <a:cs typeface="Lexend"/>
                          <a:sym typeface="Lexend"/>
                        </a:rPr>
                        <a:t>: AR requires users to do physical movement to use the app, which ties back to our domain of encouraging (physical) activity  </a:t>
                      </a:r>
                      <a:endParaRPr sz="2000" cap="none" strike="noStrike">
                        <a:solidFill>
                          <a:srgbClr val="000000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Feasibility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: An AR solution may require more money and/or require additional hardware</a:t>
                      </a:r>
                      <a:endParaRPr b="1" sz="20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</a:t>
                      </a:r>
                      <a:endParaRPr sz="1100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291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Immersive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: Can integrate into the setting around the users to create an immersive experience.</a:t>
                      </a:r>
                      <a:endParaRPr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Convenience: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 Less likely to attract users since most people don’t use AR apps in their day-to-day life, and difficult to integrate into daily daily life flows.</a:t>
                      </a:r>
                      <a:endParaRPr sz="20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  <a:p>
                      <a:pPr indent="0" lvl="0" marL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2000">
                        <a:solidFill>
                          <a:schemeClr val="dk1"/>
                        </a:solidFill>
                        <a:latin typeface="Lexend"/>
                        <a:ea typeface="Lexend"/>
                        <a:cs typeface="Lexend"/>
                        <a:sym typeface="Lexend"/>
                      </a:endParaRPr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347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Speed &amp; ease</a:t>
                      </a:r>
                      <a:r>
                        <a:rPr lang="en-US" sz="2000">
                          <a:solidFill>
                            <a:schemeClr val="dk1"/>
                          </a:solidFill>
                          <a:latin typeface="Lexend"/>
                          <a:ea typeface="Lexend"/>
                          <a:cs typeface="Lexend"/>
                          <a:sym typeface="Lexend"/>
                        </a:rPr>
                        <a:t>: Our solution is meant to be quick and easy to use. AR app would require more time, which is a barrier between people meeting their activity goals</a:t>
                      </a:r>
                      <a:endParaRPr sz="1100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42" name="Google Shape;642;g25cbe9d9eab_0_38"/>
          <p:cNvSpPr txBox="1"/>
          <p:nvPr/>
        </p:nvSpPr>
        <p:spPr>
          <a:xfrm>
            <a:off x="226050" y="81775"/>
            <a:ext cx="151434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699">
                <a:latin typeface="Unbounded Medium"/>
                <a:ea typeface="Unbounded Medium"/>
                <a:cs typeface="Unbounded Medium"/>
                <a:sym typeface="Unbounded Medium"/>
              </a:rPr>
              <a:t>AR: Pros x Cons</a:t>
            </a:r>
            <a:endParaRPr sz="5599"/>
          </a:p>
        </p:txBody>
      </p:sp>
      <p:sp>
        <p:nvSpPr>
          <p:cNvPr id="643" name="Google Shape;643;g25cbe9d9eab_0_38"/>
          <p:cNvSpPr/>
          <p:nvPr/>
        </p:nvSpPr>
        <p:spPr>
          <a:xfrm>
            <a:off x="7900195" y="1035181"/>
            <a:ext cx="1094715" cy="791869"/>
          </a:xfrm>
          <a:custGeom>
            <a:rect b="b" l="l" r="r" t="t"/>
            <a:pathLst>
              <a:path extrusionOk="0" h="1649728" w="2105222">
                <a:moveTo>
                  <a:pt x="0" y="0"/>
                </a:moveTo>
                <a:lnTo>
                  <a:pt x="2105222" y="0"/>
                </a:lnTo>
                <a:lnTo>
                  <a:pt x="2105222" y="1649728"/>
                </a:lnTo>
                <a:lnTo>
                  <a:pt x="0" y="16497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44" name="Google Shape;644;g25cbe9d9eab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6">
            <a:off x="16700491" y="1000127"/>
            <a:ext cx="924434" cy="8771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293706f489b_1_78"/>
          <p:cNvSpPr/>
          <p:nvPr/>
        </p:nvSpPr>
        <p:spPr>
          <a:xfrm rot="-10524880">
            <a:off x="11016749" y="6477068"/>
            <a:ext cx="11850109" cy="10019794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650" name="Google Shape;650;g293706f489b_1_78"/>
          <p:cNvSpPr/>
          <p:nvPr/>
        </p:nvSpPr>
        <p:spPr>
          <a:xfrm rot="-10524880">
            <a:off x="5194237" y="-4215176"/>
            <a:ext cx="6874926" cy="5813055"/>
          </a:xfrm>
          <a:custGeom>
            <a:rect b="b" l="l" r="r" t="t"/>
            <a:pathLst>
              <a:path extrusionOk="0" h="5808972" w="6870097">
                <a:moveTo>
                  <a:pt x="0" y="0"/>
                </a:moveTo>
                <a:lnTo>
                  <a:pt x="6870097" y="0"/>
                </a:lnTo>
                <a:lnTo>
                  <a:pt x="6870097" y="5808972"/>
                </a:lnTo>
                <a:lnTo>
                  <a:pt x="0" y="5808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651" name="Google Shape;651;g293706f489b_1_78"/>
          <p:cNvSpPr txBox="1"/>
          <p:nvPr/>
        </p:nvSpPr>
        <p:spPr>
          <a:xfrm>
            <a:off x="12681875" y="556900"/>
            <a:ext cx="5488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300">
                <a:latin typeface="Unbounded"/>
                <a:ea typeface="Unbounded"/>
                <a:cs typeface="Unbounded"/>
                <a:sym typeface="Unbounded"/>
              </a:rPr>
              <a:t>Testing Results</a:t>
            </a:r>
            <a:endParaRPr b="1" sz="4300"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652" name="Google Shape;652;g293706f489b_1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g293706f489b_1_78"/>
          <p:cNvPicPr preferRelativeResize="0"/>
          <p:nvPr/>
        </p:nvPicPr>
        <p:blipFill rotWithShape="1">
          <a:blip r:embed="rId5">
            <a:alphaModFix/>
          </a:blip>
          <a:srcRect b="23248" l="0" r="10160" t="9561"/>
          <a:stretch/>
        </p:blipFill>
        <p:spPr>
          <a:xfrm>
            <a:off x="902025" y="1688975"/>
            <a:ext cx="5488200" cy="5456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54" name="Google Shape;654;g293706f489b_1_78"/>
          <p:cNvSpPr txBox="1"/>
          <p:nvPr/>
        </p:nvSpPr>
        <p:spPr>
          <a:xfrm>
            <a:off x="7359800" y="2007225"/>
            <a:ext cx="10314900" cy="6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 u="sng">
                <a:latin typeface="Lexend"/>
                <a:ea typeface="Lexend"/>
                <a:cs typeface="Lexend"/>
                <a:sym typeface="Lexend"/>
              </a:rPr>
              <a:t>What went well:</a:t>
            </a:r>
            <a:endParaRPr b="1" sz="2500" u="sng"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"/>
              <a:buChar char="-"/>
            </a:pPr>
            <a:r>
              <a:rPr lang="en-US" sz="2500">
                <a:latin typeface="Lexend"/>
                <a:ea typeface="Lexend"/>
                <a:cs typeface="Lexend"/>
                <a:sym typeface="Lexend"/>
              </a:rPr>
              <a:t>Rolling a dice (task 1.1)</a:t>
            </a:r>
            <a:endParaRPr sz="25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 u="sng">
                <a:latin typeface="Lexend"/>
                <a:ea typeface="Lexend"/>
                <a:cs typeface="Lexend"/>
                <a:sym typeface="Lexend"/>
              </a:rPr>
              <a:t>What didn’t go well:</a:t>
            </a:r>
            <a:endParaRPr b="1" sz="2500" u="sng"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Char char="-"/>
            </a:pPr>
            <a:r>
              <a:rPr lang="en-U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Didn’t express much interest in the project first but was find helping out</a:t>
            </a:r>
            <a:endParaRPr sz="2500"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"/>
              <a:buChar char="-"/>
            </a:pPr>
            <a:r>
              <a:rPr lang="en-US" sz="2500">
                <a:latin typeface="Lexend"/>
                <a:ea typeface="Lexend"/>
                <a:cs typeface="Lexend"/>
                <a:sym typeface="Lexend"/>
              </a:rPr>
              <a:t>Sharing achievements with friends (task 1.2) — expressed that he would never want to share</a:t>
            </a:r>
            <a:endParaRPr sz="2500">
              <a:latin typeface="Lexend"/>
              <a:ea typeface="Lexend"/>
              <a:cs typeface="Lexend"/>
              <a:sym typeface="Lexend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"/>
              <a:buChar char="-"/>
            </a:pPr>
            <a:r>
              <a:rPr lang="en-US" sz="2500">
                <a:latin typeface="Lexend"/>
                <a:ea typeface="Lexend"/>
                <a:cs typeface="Lexend"/>
                <a:sym typeface="Lexend"/>
              </a:rPr>
              <a:t>Important that we implement a “don’t share” option that is more clear than the back arrow</a:t>
            </a:r>
            <a:endParaRPr sz="25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55" name="Google Shape;655;g293706f489b_1_78"/>
          <p:cNvSpPr txBox="1"/>
          <p:nvPr/>
        </p:nvSpPr>
        <p:spPr>
          <a:xfrm>
            <a:off x="902025" y="7372150"/>
            <a:ext cx="54882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300">
                <a:latin typeface="Unbounded"/>
                <a:ea typeface="Unbounded"/>
                <a:cs typeface="Unbounded"/>
                <a:sym typeface="Unbounded"/>
              </a:rPr>
              <a:t>Guillermo</a:t>
            </a:r>
            <a:endParaRPr b="1" sz="4300"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300">
                <a:latin typeface="Unbounded"/>
                <a:ea typeface="Unbounded"/>
                <a:cs typeface="Unbounded"/>
                <a:sym typeface="Unbounded"/>
              </a:rPr>
              <a:t>Construction Worker</a:t>
            </a:r>
            <a:endParaRPr sz="2300"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293706f489b_1_88"/>
          <p:cNvSpPr/>
          <p:nvPr/>
        </p:nvSpPr>
        <p:spPr>
          <a:xfrm rot="-10524880">
            <a:off x="11016749" y="6477068"/>
            <a:ext cx="11850109" cy="10019794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661" name="Google Shape;661;g293706f489b_1_88"/>
          <p:cNvSpPr/>
          <p:nvPr/>
        </p:nvSpPr>
        <p:spPr>
          <a:xfrm rot="-10524880">
            <a:off x="5194237" y="-4215176"/>
            <a:ext cx="6874926" cy="5813055"/>
          </a:xfrm>
          <a:custGeom>
            <a:rect b="b" l="l" r="r" t="t"/>
            <a:pathLst>
              <a:path extrusionOk="0" h="5808972" w="6870097">
                <a:moveTo>
                  <a:pt x="0" y="0"/>
                </a:moveTo>
                <a:lnTo>
                  <a:pt x="6870097" y="0"/>
                </a:lnTo>
                <a:lnTo>
                  <a:pt x="6870097" y="5808972"/>
                </a:lnTo>
                <a:lnTo>
                  <a:pt x="0" y="5808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662" name="Google Shape;662;g293706f489b_1_88"/>
          <p:cNvSpPr txBox="1"/>
          <p:nvPr/>
        </p:nvSpPr>
        <p:spPr>
          <a:xfrm>
            <a:off x="12681875" y="556900"/>
            <a:ext cx="5488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300">
                <a:latin typeface="Unbounded"/>
                <a:ea typeface="Unbounded"/>
                <a:cs typeface="Unbounded"/>
                <a:sym typeface="Unbounded"/>
              </a:rPr>
              <a:t>Testing Results</a:t>
            </a:r>
            <a:endParaRPr b="1" sz="4300"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663" name="Google Shape;663;g293706f489b_1_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g293706f489b_1_88"/>
          <p:cNvPicPr preferRelativeResize="0"/>
          <p:nvPr/>
        </p:nvPicPr>
        <p:blipFill rotWithShape="1">
          <a:blip r:embed="rId5">
            <a:alphaModFix/>
          </a:blip>
          <a:srcRect b="6009" l="0" r="0" t="6000"/>
          <a:stretch/>
        </p:blipFill>
        <p:spPr>
          <a:xfrm>
            <a:off x="902025" y="1688975"/>
            <a:ext cx="5488200" cy="5456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65" name="Google Shape;665;g293706f489b_1_88"/>
          <p:cNvSpPr txBox="1"/>
          <p:nvPr/>
        </p:nvSpPr>
        <p:spPr>
          <a:xfrm>
            <a:off x="452025" y="7358225"/>
            <a:ext cx="63882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300">
                <a:latin typeface="Unbounded"/>
                <a:ea typeface="Unbounded"/>
                <a:cs typeface="Unbounded"/>
                <a:sym typeface="Unbounded"/>
              </a:rPr>
              <a:t>Glen</a:t>
            </a:r>
            <a:endParaRPr b="1" sz="4300"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300">
                <a:latin typeface="Unbounded"/>
                <a:ea typeface="Unbounded"/>
                <a:cs typeface="Unbounded"/>
                <a:sym typeface="Unbounded"/>
              </a:rPr>
              <a:t>Comparative Literature Professor</a:t>
            </a:r>
            <a:endParaRPr sz="2300"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666" name="Google Shape;666;g293706f489b_1_88"/>
          <p:cNvSpPr txBox="1"/>
          <p:nvPr/>
        </p:nvSpPr>
        <p:spPr>
          <a:xfrm>
            <a:off x="7359800" y="2007225"/>
            <a:ext cx="10649400" cy="6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 u="sng">
                <a:latin typeface="Lexend"/>
                <a:ea typeface="Lexend"/>
                <a:cs typeface="Lexend"/>
                <a:sym typeface="Lexend"/>
              </a:rPr>
              <a:t>What went well:</a:t>
            </a:r>
            <a:endParaRPr b="1" sz="2500" u="sng"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"/>
              <a:buChar char="-"/>
            </a:pPr>
            <a:r>
              <a:rPr lang="en-US" sz="2500">
                <a:latin typeface="Lexend"/>
                <a:ea typeface="Lexend"/>
                <a:cs typeface="Lexend"/>
                <a:sym typeface="Lexend"/>
              </a:rPr>
              <a:t>Very eager to see app and seemed interested in concept</a:t>
            </a:r>
            <a:endParaRPr sz="2500"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"/>
              <a:buChar char="-"/>
            </a:pPr>
            <a:r>
              <a:rPr lang="en-US" sz="2500">
                <a:latin typeface="Lexend"/>
                <a:ea typeface="Lexend"/>
                <a:cs typeface="Lexend"/>
                <a:sym typeface="Lexend"/>
              </a:rPr>
              <a:t>Rolling the dice &amp; sharing with friends (Task 1.1 &amp; 1.2)</a:t>
            </a:r>
            <a:endParaRPr sz="2500"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"/>
              <a:buChar char="-"/>
            </a:pPr>
            <a:r>
              <a:rPr lang="en-US" sz="2500">
                <a:latin typeface="Lexend"/>
                <a:ea typeface="Lexend"/>
                <a:cs typeface="Lexend"/>
                <a:sym typeface="Lexend"/>
              </a:rPr>
              <a:t>Intrigued by group tasks (Task 3) since Glen already likes to do activities with his friends</a:t>
            </a:r>
            <a:endParaRPr sz="25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 u="sng">
                <a:latin typeface="Lexend"/>
                <a:ea typeface="Lexend"/>
                <a:cs typeface="Lexend"/>
                <a:sym typeface="Lexend"/>
              </a:rPr>
              <a:t>What didn’t go well:</a:t>
            </a:r>
            <a:endParaRPr b="1" sz="2500" u="sng"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Char char="-"/>
            </a:pPr>
            <a:r>
              <a:rPr lang="en-U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Didn’t like the idea of sharing achievements with friends (Task 2) &amp;  blamed it on his age</a:t>
            </a:r>
            <a:endParaRPr sz="2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Char char="-"/>
            </a:pPr>
            <a:r>
              <a:rPr lang="en-U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Again, important not to push sharing on users who don’t want to share, especially users less accustomed to social media</a:t>
            </a:r>
            <a:endParaRPr sz="2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93706f489b_1_98"/>
          <p:cNvSpPr txBox="1"/>
          <p:nvPr/>
        </p:nvSpPr>
        <p:spPr>
          <a:xfrm>
            <a:off x="7359800" y="2007225"/>
            <a:ext cx="10314900" cy="6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 u="sng">
                <a:latin typeface="Lexend"/>
                <a:ea typeface="Lexend"/>
                <a:cs typeface="Lexend"/>
                <a:sym typeface="Lexend"/>
              </a:rPr>
              <a:t>What went well:</a:t>
            </a:r>
            <a:endParaRPr b="1" sz="2500" u="sng"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"/>
              <a:buChar char="-"/>
            </a:pPr>
            <a:r>
              <a:rPr lang="en-US" sz="2500">
                <a:latin typeface="Lexend"/>
                <a:ea typeface="Lexend"/>
                <a:cs typeface="Lexend"/>
                <a:sym typeface="Lexend"/>
              </a:rPr>
              <a:t>Very excited to participate</a:t>
            </a:r>
            <a:endParaRPr sz="2500"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"/>
              <a:buChar char="-"/>
            </a:pPr>
            <a:r>
              <a:rPr lang="en-US" sz="2500">
                <a:latin typeface="Lexend"/>
                <a:ea typeface="Lexend"/>
                <a:cs typeface="Lexend"/>
                <a:sym typeface="Lexend"/>
              </a:rPr>
              <a:t>Found “rolling the dice” to be fun</a:t>
            </a:r>
            <a:endParaRPr sz="25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 u="sng">
                <a:latin typeface="Lexend"/>
                <a:ea typeface="Lexend"/>
                <a:cs typeface="Lexend"/>
                <a:sym typeface="Lexend"/>
              </a:rPr>
              <a:t>What didn’t go well:</a:t>
            </a:r>
            <a:endParaRPr b="1" sz="2500" u="sng"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Char char="-"/>
            </a:pPr>
            <a:r>
              <a:rPr lang="en-U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Several mis-clicks</a:t>
            </a:r>
            <a:endParaRPr sz="2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Char char="-"/>
            </a:pPr>
            <a:r>
              <a:rPr lang="en-U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Confusion about meaning of things on script</a:t>
            </a:r>
            <a:endParaRPr sz="2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Char char="-"/>
            </a:pPr>
            <a:r>
              <a:rPr lang="en-U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Asked a few clarifying questions</a:t>
            </a:r>
            <a:endParaRPr sz="2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Char char="-"/>
            </a:pPr>
            <a:r>
              <a:rPr lang="en-U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Tried adding friends </a:t>
            </a:r>
            <a:r>
              <a:rPr lang="en-U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when</a:t>
            </a:r>
            <a:r>
              <a:rPr lang="en-U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 he wasn’t supposed to since it was center frame</a:t>
            </a:r>
            <a:endParaRPr sz="2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72" name="Google Shape;672;g293706f489b_1_98"/>
          <p:cNvSpPr/>
          <p:nvPr/>
        </p:nvSpPr>
        <p:spPr>
          <a:xfrm rot="-10524880">
            <a:off x="11016749" y="6477068"/>
            <a:ext cx="11850109" cy="10019794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673" name="Google Shape;673;g293706f489b_1_98"/>
          <p:cNvSpPr/>
          <p:nvPr/>
        </p:nvSpPr>
        <p:spPr>
          <a:xfrm rot="-10524880">
            <a:off x="5194237" y="-4215176"/>
            <a:ext cx="6874926" cy="5813055"/>
          </a:xfrm>
          <a:custGeom>
            <a:rect b="b" l="l" r="r" t="t"/>
            <a:pathLst>
              <a:path extrusionOk="0" h="5808972" w="6870097">
                <a:moveTo>
                  <a:pt x="0" y="0"/>
                </a:moveTo>
                <a:lnTo>
                  <a:pt x="6870097" y="0"/>
                </a:lnTo>
                <a:lnTo>
                  <a:pt x="6870097" y="5808972"/>
                </a:lnTo>
                <a:lnTo>
                  <a:pt x="0" y="5808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674" name="Google Shape;674;g293706f489b_1_98"/>
          <p:cNvSpPr txBox="1"/>
          <p:nvPr/>
        </p:nvSpPr>
        <p:spPr>
          <a:xfrm>
            <a:off x="12681875" y="556900"/>
            <a:ext cx="5488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300">
                <a:latin typeface="Unbounded"/>
                <a:ea typeface="Unbounded"/>
                <a:cs typeface="Unbounded"/>
                <a:sym typeface="Unbounded"/>
              </a:rPr>
              <a:t>Testing Results</a:t>
            </a:r>
            <a:endParaRPr b="1" sz="4300"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675" name="Google Shape;675;g293706f489b_1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g293706f489b_1_98"/>
          <p:cNvPicPr preferRelativeResize="0"/>
          <p:nvPr/>
        </p:nvPicPr>
        <p:blipFill rotWithShape="1">
          <a:blip r:embed="rId5">
            <a:alphaModFix/>
          </a:blip>
          <a:srcRect b="0" l="4027" r="4018" t="0"/>
          <a:stretch/>
        </p:blipFill>
        <p:spPr>
          <a:xfrm>
            <a:off x="902025" y="1688975"/>
            <a:ext cx="5488200" cy="5456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77" name="Google Shape;677;g293706f489b_1_98"/>
          <p:cNvSpPr txBox="1"/>
          <p:nvPr/>
        </p:nvSpPr>
        <p:spPr>
          <a:xfrm>
            <a:off x="452025" y="7358225"/>
            <a:ext cx="63882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300">
                <a:latin typeface="Unbounded"/>
                <a:ea typeface="Unbounded"/>
                <a:cs typeface="Unbounded"/>
                <a:sym typeface="Unbounded"/>
              </a:rPr>
              <a:t>Leo</a:t>
            </a:r>
            <a:endParaRPr b="1" sz="4300"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300">
                <a:latin typeface="Unbounded"/>
                <a:ea typeface="Unbounded"/>
                <a:cs typeface="Unbounded"/>
                <a:sym typeface="Unbounded"/>
              </a:rPr>
              <a:t>Owner of an Açaí stand</a:t>
            </a:r>
            <a:endParaRPr sz="2300"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93706f489b_1_108"/>
          <p:cNvSpPr/>
          <p:nvPr/>
        </p:nvSpPr>
        <p:spPr>
          <a:xfrm rot="-10524880">
            <a:off x="11016749" y="6477068"/>
            <a:ext cx="11850109" cy="10019794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6" y="0"/>
                </a:lnTo>
                <a:lnTo>
                  <a:pt x="11841786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683" name="Google Shape;683;g293706f489b_1_108"/>
          <p:cNvSpPr/>
          <p:nvPr/>
        </p:nvSpPr>
        <p:spPr>
          <a:xfrm rot="-10524880">
            <a:off x="5194237" y="-4215176"/>
            <a:ext cx="6874926" cy="5813055"/>
          </a:xfrm>
          <a:custGeom>
            <a:rect b="b" l="l" r="r" t="t"/>
            <a:pathLst>
              <a:path extrusionOk="0" h="5808972" w="6870097">
                <a:moveTo>
                  <a:pt x="0" y="0"/>
                </a:moveTo>
                <a:lnTo>
                  <a:pt x="6870097" y="0"/>
                </a:lnTo>
                <a:lnTo>
                  <a:pt x="6870097" y="5808972"/>
                </a:lnTo>
                <a:lnTo>
                  <a:pt x="0" y="58089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684" name="Google Shape;684;g293706f489b_1_108"/>
          <p:cNvSpPr txBox="1"/>
          <p:nvPr/>
        </p:nvSpPr>
        <p:spPr>
          <a:xfrm>
            <a:off x="12681875" y="556900"/>
            <a:ext cx="5488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300">
                <a:latin typeface="Unbounded"/>
                <a:ea typeface="Unbounded"/>
                <a:cs typeface="Unbounded"/>
                <a:sym typeface="Unbounded"/>
              </a:rPr>
              <a:t>Testing Results</a:t>
            </a:r>
            <a:endParaRPr b="1" sz="4300">
              <a:latin typeface="Unbounded"/>
              <a:ea typeface="Unbounded"/>
              <a:cs typeface="Unbounded"/>
              <a:sym typeface="Unbounded"/>
            </a:endParaRPr>
          </a:p>
        </p:txBody>
      </p:sp>
      <p:pic>
        <p:nvPicPr>
          <p:cNvPr id="685" name="Google Shape;685;g293706f489b_1_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g293706f489b_1_108"/>
          <p:cNvPicPr preferRelativeResize="0"/>
          <p:nvPr/>
        </p:nvPicPr>
        <p:blipFill rotWithShape="1">
          <a:blip r:embed="rId5">
            <a:alphaModFix/>
          </a:blip>
          <a:srcRect b="0" l="0" r="26416" t="0"/>
          <a:stretch/>
        </p:blipFill>
        <p:spPr>
          <a:xfrm>
            <a:off x="882900" y="1688975"/>
            <a:ext cx="5425800" cy="5456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687" name="Google Shape;687;g293706f489b_1_108"/>
          <p:cNvSpPr txBox="1"/>
          <p:nvPr/>
        </p:nvSpPr>
        <p:spPr>
          <a:xfrm>
            <a:off x="452025" y="7358225"/>
            <a:ext cx="6388200" cy="1115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300">
                <a:latin typeface="Unbounded"/>
                <a:ea typeface="Unbounded"/>
                <a:cs typeface="Unbounded"/>
                <a:sym typeface="Unbounded"/>
              </a:rPr>
              <a:t>John</a:t>
            </a:r>
            <a:endParaRPr b="1" sz="4300"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300">
                <a:latin typeface="Unbounded"/>
                <a:ea typeface="Unbounded"/>
                <a:cs typeface="Unbounded"/>
                <a:sym typeface="Unbounded"/>
              </a:rPr>
              <a:t>Elementary school teacher</a:t>
            </a:r>
            <a:endParaRPr sz="2300"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688" name="Google Shape;688;g293706f489b_1_108"/>
          <p:cNvSpPr txBox="1"/>
          <p:nvPr/>
        </p:nvSpPr>
        <p:spPr>
          <a:xfrm>
            <a:off x="7359800" y="2007225"/>
            <a:ext cx="10649400" cy="6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 u="sng">
                <a:latin typeface="Lexend"/>
                <a:ea typeface="Lexend"/>
                <a:cs typeface="Lexend"/>
                <a:sym typeface="Lexend"/>
              </a:rPr>
              <a:t>What went well:</a:t>
            </a:r>
            <a:endParaRPr b="1" sz="2500" u="sng"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"/>
              <a:buChar char="-"/>
            </a:pPr>
            <a:r>
              <a:rPr lang="en-US" sz="2500">
                <a:latin typeface="Lexend"/>
                <a:ea typeface="Lexend"/>
                <a:cs typeface="Lexend"/>
                <a:sym typeface="Lexend"/>
              </a:rPr>
              <a:t>Extremely eager to try out our app (volunteered to follow-up!)</a:t>
            </a:r>
            <a:endParaRPr sz="2500"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"/>
              <a:buChar char="-"/>
            </a:pPr>
            <a:r>
              <a:rPr lang="en-US" sz="2500">
                <a:latin typeface="Lexend"/>
                <a:ea typeface="Lexend"/>
                <a:cs typeface="Lexend"/>
                <a:sym typeface="Lexend"/>
              </a:rPr>
              <a:t>Enjoyed the concept</a:t>
            </a:r>
            <a:endParaRPr sz="2500"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Font typeface="Lexend"/>
              <a:buChar char="-"/>
            </a:pPr>
            <a:r>
              <a:rPr lang="en-US" sz="2500">
                <a:latin typeface="Lexend"/>
                <a:ea typeface="Lexend"/>
                <a:cs typeface="Lexend"/>
                <a:sym typeface="Lexend"/>
              </a:rPr>
              <a:t>Older </a:t>
            </a:r>
            <a:r>
              <a:rPr lang="en-US" sz="2500">
                <a:latin typeface="Lexend"/>
                <a:ea typeface="Lexend"/>
                <a:cs typeface="Lexend"/>
                <a:sym typeface="Lexend"/>
              </a:rPr>
              <a:t>participant</a:t>
            </a:r>
            <a:r>
              <a:rPr lang="en-US" sz="2500">
                <a:latin typeface="Lexend"/>
                <a:ea typeface="Lexend"/>
                <a:cs typeface="Lexend"/>
                <a:sym typeface="Lexend"/>
              </a:rPr>
              <a:t>, but enjoyed the idea of using DM feature to communicate with friends via the app</a:t>
            </a:r>
            <a:endParaRPr sz="25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 u="sng">
                <a:latin typeface="Lexend"/>
                <a:ea typeface="Lexend"/>
                <a:cs typeface="Lexend"/>
                <a:sym typeface="Lexend"/>
              </a:rPr>
              <a:t>What didn’t go well:</a:t>
            </a:r>
            <a:endParaRPr b="1" sz="2500" u="sng"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Char char="-"/>
            </a:pPr>
            <a:r>
              <a:rPr lang="en-U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Two mis-clicks with getting his first task by rolling the dice (Task 1.1) </a:t>
            </a:r>
            <a:endParaRPr sz="2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873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Lexend"/>
              <a:buChar char="-"/>
            </a:pPr>
            <a:r>
              <a:rPr lang="en-US" sz="25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Mis-clicks with finding a shared task on the friends page (Task 3)</a:t>
            </a:r>
            <a:endParaRPr sz="2500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5cbe9d9eab_1_97"/>
          <p:cNvSpPr/>
          <p:nvPr/>
        </p:nvSpPr>
        <p:spPr>
          <a:xfrm>
            <a:off x="3227237" y="140609"/>
            <a:ext cx="11841786" cy="10012756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127" name="Google Shape;127;g25cbe9d9eab_1_97"/>
          <p:cNvSpPr txBox="1"/>
          <p:nvPr/>
        </p:nvSpPr>
        <p:spPr>
          <a:xfrm>
            <a:off x="7505325" y="2170400"/>
            <a:ext cx="3285600" cy="10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solidFill>
                  <a:srgbClr val="AD5FD1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Turno</a:t>
            </a:r>
            <a:endParaRPr sz="7000">
              <a:solidFill>
                <a:srgbClr val="AD5FD1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pic>
        <p:nvPicPr>
          <p:cNvPr id="128" name="Google Shape;128;g25cbe9d9eab_1_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g25cbe9d9eab_1_97"/>
          <p:cNvSpPr txBox="1"/>
          <p:nvPr/>
        </p:nvSpPr>
        <p:spPr>
          <a:xfrm>
            <a:off x="4583000" y="5514350"/>
            <a:ext cx="9568500" cy="30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From the Portuguese word for </a:t>
            </a:r>
            <a:r>
              <a:rPr i="1" lang="en-US" sz="37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shift</a:t>
            </a:r>
            <a:r>
              <a:rPr lang="en-US" sz="37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, or </a:t>
            </a:r>
            <a:r>
              <a:rPr i="1" lang="en-US" sz="37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round</a:t>
            </a:r>
            <a:r>
              <a:rPr lang="en-US" sz="37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, and the idea of it being your turn. </a:t>
            </a:r>
            <a:r>
              <a:rPr b="1" i="1" lang="en-US" sz="3700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Turno</a:t>
            </a:r>
            <a:r>
              <a:rPr lang="en-US" sz="37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. Your turn to roll the die and take agency of your life. </a:t>
            </a:r>
            <a:endParaRPr sz="42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30" name="Google Shape;130;g25cbe9d9eab_1_97"/>
          <p:cNvSpPr/>
          <p:nvPr/>
        </p:nvSpPr>
        <p:spPr>
          <a:xfrm rot="-206533">
            <a:off x="-7132088" y="5734584"/>
            <a:ext cx="11833531" cy="10005776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131" name="Google Shape;131;g25cbe9d9eab_1_97"/>
          <p:cNvSpPr/>
          <p:nvPr/>
        </p:nvSpPr>
        <p:spPr>
          <a:xfrm rot="9062775">
            <a:off x="14620682" y="-6371649"/>
            <a:ext cx="9515771" cy="11802984"/>
          </a:xfrm>
          <a:custGeom>
            <a:rect b="b" l="l" r="r" t="t"/>
            <a:pathLst>
              <a:path extrusionOk="0" h="8331766" w="9853730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132" name="Google Shape;132;g25cbe9d9eab_1_97"/>
          <p:cNvSpPr txBox="1"/>
          <p:nvPr/>
        </p:nvSpPr>
        <p:spPr>
          <a:xfrm>
            <a:off x="4583000" y="3593825"/>
            <a:ext cx="9568500" cy="15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Break Cycles, </a:t>
            </a:r>
            <a:endParaRPr sz="4300">
              <a:solidFill>
                <a:schemeClr val="dk1"/>
              </a:solidFill>
              <a:latin typeface="Unbounded Medium"/>
              <a:ea typeface="Unbounded Medium"/>
              <a:cs typeface="Unbounded Medium"/>
              <a:sym typeface="Unbounded Medium"/>
            </a:endParaRPr>
          </a:p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00">
                <a:solidFill>
                  <a:schemeClr val="dk1"/>
                </a:solidFill>
                <a:latin typeface="Unbounded Medium"/>
                <a:ea typeface="Unbounded Medium"/>
                <a:cs typeface="Unbounded Medium"/>
                <a:sym typeface="Unbounded Medium"/>
              </a:rPr>
              <a:t>Build Habits</a:t>
            </a:r>
            <a:endParaRPr sz="1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5"/>
          <p:cNvSpPr/>
          <p:nvPr/>
        </p:nvSpPr>
        <p:spPr>
          <a:xfrm rot="5193467">
            <a:off x="10079300" y="1772194"/>
            <a:ext cx="7432171" cy="7432171"/>
          </a:xfrm>
          <a:custGeom>
            <a:rect b="b" l="l" r="r" t="t"/>
            <a:pathLst>
              <a:path extrusionOk="0" h="7437356" w="7437356">
                <a:moveTo>
                  <a:pt x="7437357" y="7437357"/>
                </a:moveTo>
                <a:lnTo>
                  <a:pt x="0" y="7437357"/>
                </a:lnTo>
                <a:lnTo>
                  <a:pt x="0" y="0"/>
                </a:lnTo>
                <a:lnTo>
                  <a:pt x="7437357" y="0"/>
                </a:lnTo>
                <a:lnTo>
                  <a:pt x="7437357" y="7437357"/>
                </a:lnTo>
                <a:close/>
              </a:path>
            </a:pathLst>
          </a:custGeom>
          <a:blipFill rotWithShape="1">
            <a:blip r:embed="rId3">
              <a:alphaModFix amt="98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4" name="Google Shape;694;p5"/>
          <p:cNvSpPr/>
          <p:nvPr/>
        </p:nvSpPr>
        <p:spPr>
          <a:xfrm flipH="1" rot="6511536">
            <a:off x="-4413832" y="1724044"/>
            <a:ext cx="10454946" cy="8690674"/>
          </a:xfrm>
          <a:custGeom>
            <a:rect b="b" l="l" r="r" t="t"/>
            <a:pathLst>
              <a:path extrusionOk="0" h="8696927" w="10462469">
                <a:moveTo>
                  <a:pt x="10462469" y="0"/>
                </a:moveTo>
                <a:lnTo>
                  <a:pt x="0" y="0"/>
                </a:lnTo>
                <a:lnTo>
                  <a:pt x="0" y="8696927"/>
                </a:lnTo>
                <a:lnTo>
                  <a:pt x="10462469" y="8696927"/>
                </a:lnTo>
                <a:lnTo>
                  <a:pt x="10462469" y="0"/>
                </a:lnTo>
                <a:close/>
              </a:path>
            </a:pathLst>
          </a:custGeom>
          <a:blipFill rotWithShape="1">
            <a:blip r:embed="rId4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5" name="Google Shape;695;p5"/>
          <p:cNvSpPr/>
          <p:nvPr/>
        </p:nvSpPr>
        <p:spPr>
          <a:xfrm rot="2608754">
            <a:off x="3676900" y="-904059"/>
            <a:ext cx="7456014" cy="7456014"/>
          </a:xfrm>
          <a:custGeom>
            <a:rect b="b" l="l" r="r" t="t"/>
            <a:pathLst>
              <a:path extrusionOk="0" h="7462430" w="7462430">
                <a:moveTo>
                  <a:pt x="7462431" y="7462430"/>
                </a:moveTo>
                <a:lnTo>
                  <a:pt x="0" y="7462430"/>
                </a:lnTo>
                <a:lnTo>
                  <a:pt x="0" y="0"/>
                </a:lnTo>
                <a:lnTo>
                  <a:pt x="7462431" y="0"/>
                </a:lnTo>
                <a:lnTo>
                  <a:pt x="7462431" y="7462430"/>
                </a:lnTo>
                <a:close/>
              </a:path>
            </a:pathLst>
          </a:custGeom>
          <a:blipFill rotWithShape="1">
            <a:blip r:embed="rId3">
              <a:alphaModFix amt="98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696" name="Google Shape;696;p5"/>
          <p:cNvGrpSpPr/>
          <p:nvPr/>
        </p:nvGrpSpPr>
        <p:grpSpPr>
          <a:xfrm>
            <a:off x="1028700" y="7604799"/>
            <a:ext cx="7747200" cy="1653515"/>
            <a:chOff x="0" y="28575"/>
            <a:chExt cx="10329600" cy="2204686"/>
          </a:xfrm>
        </p:grpSpPr>
        <p:sp>
          <p:nvSpPr>
            <p:cNvPr id="697" name="Google Shape;697;p5"/>
            <p:cNvSpPr txBox="1"/>
            <p:nvPr/>
          </p:nvSpPr>
          <p:spPr>
            <a:xfrm>
              <a:off x="0" y="1698661"/>
              <a:ext cx="10329600" cy="53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Briefly elaborate on what you want to discuss. </a:t>
              </a:r>
              <a:endParaRPr/>
            </a:p>
          </p:txBody>
        </p:sp>
        <p:sp>
          <p:nvSpPr>
            <p:cNvPr id="698" name="Google Shape;698;p5"/>
            <p:cNvSpPr txBox="1"/>
            <p:nvPr/>
          </p:nvSpPr>
          <p:spPr>
            <a:xfrm>
              <a:off x="0" y="28575"/>
              <a:ext cx="10329600" cy="15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OBJECTIVES</a:t>
              </a:r>
              <a:endParaRPr/>
            </a:p>
          </p:txBody>
        </p:sp>
      </p:grpSp>
      <p:sp>
        <p:nvSpPr>
          <p:cNvPr id="699" name="Google Shape;699;p5"/>
          <p:cNvSpPr txBox="1"/>
          <p:nvPr/>
        </p:nvSpPr>
        <p:spPr>
          <a:xfrm>
            <a:off x="16281425" y="8992903"/>
            <a:ext cx="9780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grpSp>
        <p:nvGrpSpPr>
          <p:cNvPr id="700" name="Google Shape;700;p5"/>
          <p:cNvGrpSpPr/>
          <p:nvPr/>
        </p:nvGrpSpPr>
        <p:grpSpPr>
          <a:xfrm>
            <a:off x="5102688" y="1843870"/>
            <a:ext cx="4612500" cy="1909887"/>
            <a:chOff x="0" y="-85725"/>
            <a:chExt cx="6150000" cy="2546516"/>
          </a:xfrm>
        </p:grpSpPr>
        <p:sp>
          <p:nvSpPr>
            <p:cNvPr id="701" name="Google Shape;701;p5"/>
            <p:cNvSpPr txBox="1"/>
            <p:nvPr/>
          </p:nvSpPr>
          <p:spPr>
            <a:xfrm>
              <a:off x="0" y="-85725"/>
              <a:ext cx="6150000" cy="10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500,000</a:t>
              </a:r>
              <a:endParaRPr/>
            </a:p>
          </p:txBody>
        </p:sp>
        <p:sp>
          <p:nvSpPr>
            <p:cNvPr id="702" name="Google Shape;702;p5"/>
            <p:cNvSpPr txBox="1"/>
            <p:nvPr/>
          </p:nvSpPr>
          <p:spPr>
            <a:xfrm>
              <a:off x="0" y="1264746"/>
              <a:ext cx="61500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Target/Objective #1</a:t>
              </a:r>
              <a:endParaRPr/>
            </a:p>
          </p:txBody>
        </p:sp>
        <p:sp>
          <p:nvSpPr>
            <p:cNvPr id="703" name="Google Shape;703;p5"/>
            <p:cNvSpPr txBox="1"/>
            <p:nvPr/>
          </p:nvSpPr>
          <p:spPr>
            <a:xfrm>
              <a:off x="0" y="1966991"/>
              <a:ext cx="6150000" cy="4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Briefly explain the statistic.</a:t>
              </a:r>
              <a:endParaRPr/>
            </a:p>
          </p:txBody>
        </p:sp>
      </p:grpSp>
      <p:grpSp>
        <p:nvGrpSpPr>
          <p:cNvPr id="704" name="Google Shape;704;p5"/>
          <p:cNvGrpSpPr/>
          <p:nvPr/>
        </p:nvGrpSpPr>
        <p:grpSpPr>
          <a:xfrm>
            <a:off x="11321541" y="4686069"/>
            <a:ext cx="4612500" cy="1909887"/>
            <a:chOff x="0" y="-85725"/>
            <a:chExt cx="6150000" cy="2546516"/>
          </a:xfrm>
        </p:grpSpPr>
        <p:sp>
          <p:nvSpPr>
            <p:cNvPr id="705" name="Google Shape;705;p5"/>
            <p:cNvSpPr txBox="1"/>
            <p:nvPr/>
          </p:nvSpPr>
          <p:spPr>
            <a:xfrm>
              <a:off x="0" y="-85725"/>
              <a:ext cx="6150000" cy="109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5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95%</a:t>
              </a:r>
              <a:endParaRPr/>
            </a:p>
          </p:txBody>
        </p:sp>
        <p:sp>
          <p:nvSpPr>
            <p:cNvPr id="706" name="Google Shape;706;p5"/>
            <p:cNvSpPr txBox="1"/>
            <p:nvPr/>
          </p:nvSpPr>
          <p:spPr>
            <a:xfrm>
              <a:off x="0" y="1264746"/>
              <a:ext cx="6150000" cy="58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Target/Objective #2 </a:t>
              </a:r>
              <a:endParaRPr/>
            </a:p>
          </p:txBody>
        </p:sp>
        <p:sp>
          <p:nvSpPr>
            <p:cNvPr id="707" name="Google Shape;707;p5"/>
            <p:cNvSpPr txBox="1"/>
            <p:nvPr/>
          </p:nvSpPr>
          <p:spPr>
            <a:xfrm>
              <a:off x="0" y="1966991"/>
              <a:ext cx="6150000" cy="4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Briefly explain the statistic.</a:t>
              </a:r>
              <a:endParaRPr/>
            </a:p>
          </p:txBody>
        </p:sp>
      </p:grpSp>
      <p:sp>
        <p:nvSpPr>
          <p:cNvPr id="708" name="Google Shape;708;p5"/>
          <p:cNvSpPr txBox="1"/>
          <p:nvPr/>
        </p:nvSpPr>
        <p:spPr>
          <a:xfrm>
            <a:off x="12634711" y="1000125"/>
            <a:ext cx="4624500" cy="2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Proposal Presentation</a:t>
            </a:r>
            <a:endParaRPr/>
          </a:p>
        </p:txBody>
      </p:sp>
      <p:pic>
        <p:nvPicPr>
          <p:cNvPr id="709" name="Google Shape;709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4" name="Google Shape;714;p6"/>
          <p:cNvCxnSpPr/>
          <p:nvPr/>
        </p:nvCxnSpPr>
        <p:spPr>
          <a:xfrm rot="-5400000">
            <a:off x="4000500" y="5133975"/>
            <a:ext cx="10287000" cy="0"/>
          </a:xfrm>
          <a:prstGeom prst="straightConnector1">
            <a:avLst/>
          </a:prstGeom>
          <a:noFill/>
          <a:ln cap="flat" cmpd="sng" w="19050">
            <a:solidFill>
              <a:srgbClr val="D8D6D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15" name="Google Shape;715;p6"/>
          <p:cNvGrpSpPr/>
          <p:nvPr/>
        </p:nvGrpSpPr>
        <p:grpSpPr>
          <a:xfrm>
            <a:off x="-459123" y="7695254"/>
            <a:ext cx="18391730" cy="4043491"/>
            <a:chOff x="0" y="-1"/>
            <a:chExt cx="24522307" cy="5391321"/>
          </a:xfrm>
        </p:grpSpPr>
        <p:sp>
          <p:nvSpPr>
            <p:cNvPr id="716" name="Google Shape;716;p6"/>
            <p:cNvSpPr/>
            <p:nvPr/>
          </p:nvSpPr>
          <p:spPr>
            <a:xfrm rot="-10736442">
              <a:off x="46590" y="116874"/>
              <a:ext cx="12691504" cy="5157572"/>
            </a:xfrm>
            <a:custGeom>
              <a:rect b="b" l="l" r="r" t="t"/>
              <a:pathLst>
                <a:path extrusionOk="0" h="5157572" w="12691504">
                  <a:moveTo>
                    <a:pt x="0" y="0"/>
                  </a:moveTo>
                  <a:lnTo>
                    <a:pt x="12691504" y="0"/>
                  </a:lnTo>
                  <a:lnTo>
                    <a:pt x="12691504" y="5157572"/>
                  </a:lnTo>
                  <a:lnTo>
                    <a:pt x="0" y="51575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50000"/>
              </a:blip>
              <a:stretch>
                <a:fillRect b="0" l="0" r="0" t="-104545"/>
              </a:stretch>
            </a:blipFill>
            <a:ln>
              <a:noFill/>
            </a:ln>
          </p:spPr>
        </p:sp>
        <p:sp>
          <p:nvSpPr>
            <p:cNvPr id="717" name="Google Shape;717;p6"/>
            <p:cNvSpPr/>
            <p:nvPr/>
          </p:nvSpPr>
          <p:spPr>
            <a:xfrm flipH="1" rot="-10736442">
              <a:off x="7240418" y="116874"/>
              <a:ext cx="12691504" cy="5157572"/>
            </a:xfrm>
            <a:custGeom>
              <a:rect b="b" l="l" r="r" t="t"/>
              <a:pathLst>
                <a:path extrusionOk="0" h="5157572" w="12691504">
                  <a:moveTo>
                    <a:pt x="12691504" y="0"/>
                  </a:moveTo>
                  <a:lnTo>
                    <a:pt x="0" y="0"/>
                  </a:lnTo>
                  <a:lnTo>
                    <a:pt x="0" y="5157572"/>
                  </a:lnTo>
                  <a:lnTo>
                    <a:pt x="12691504" y="5157572"/>
                  </a:lnTo>
                  <a:lnTo>
                    <a:pt x="12691504" y="0"/>
                  </a:lnTo>
                  <a:close/>
                </a:path>
              </a:pathLst>
            </a:custGeom>
            <a:blipFill rotWithShape="1">
              <a:blip r:embed="rId3">
                <a:alphaModFix amt="50000"/>
              </a:blip>
              <a:stretch>
                <a:fillRect b="0" l="0" r="0" t="-104545"/>
              </a:stretch>
            </a:blipFill>
            <a:ln>
              <a:noFill/>
            </a:ln>
          </p:spPr>
        </p:sp>
        <p:sp>
          <p:nvSpPr>
            <p:cNvPr id="718" name="Google Shape;718;p6"/>
            <p:cNvSpPr/>
            <p:nvPr/>
          </p:nvSpPr>
          <p:spPr>
            <a:xfrm rot="-10736442">
              <a:off x="11784213" y="116874"/>
              <a:ext cx="12691504" cy="5157572"/>
            </a:xfrm>
            <a:custGeom>
              <a:rect b="b" l="l" r="r" t="t"/>
              <a:pathLst>
                <a:path extrusionOk="0" h="5157572" w="12691504">
                  <a:moveTo>
                    <a:pt x="0" y="0"/>
                  </a:moveTo>
                  <a:lnTo>
                    <a:pt x="12691504" y="0"/>
                  </a:lnTo>
                  <a:lnTo>
                    <a:pt x="12691504" y="5157572"/>
                  </a:lnTo>
                  <a:lnTo>
                    <a:pt x="0" y="515757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 amt="50000"/>
              </a:blip>
              <a:stretch>
                <a:fillRect b="0" l="0" r="0" t="-104545"/>
              </a:stretch>
            </a:blipFill>
            <a:ln>
              <a:noFill/>
            </a:ln>
          </p:spPr>
        </p:sp>
      </p:grpSp>
      <p:grpSp>
        <p:nvGrpSpPr>
          <p:cNvPr id="719" name="Google Shape;719;p6"/>
          <p:cNvGrpSpPr/>
          <p:nvPr/>
        </p:nvGrpSpPr>
        <p:grpSpPr>
          <a:xfrm>
            <a:off x="2051772" y="3229183"/>
            <a:ext cx="5058006" cy="4925604"/>
            <a:chOff x="-54156" y="0"/>
            <a:chExt cx="2661484" cy="2591815"/>
          </a:xfrm>
        </p:grpSpPr>
        <p:sp>
          <p:nvSpPr>
            <p:cNvPr id="720" name="Google Shape;720;p6"/>
            <p:cNvSpPr/>
            <p:nvPr/>
          </p:nvSpPr>
          <p:spPr>
            <a:xfrm>
              <a:off x="1270000" y="0"/>
              <a:ext cx="840468" cy="1270000"/>
            </a:xfrm>
            <a:custGeom>
              <a:rect b="b" l="l" r="r" t="t"/>
              <a:pathLst>
                <a:path extrusionOk="0" h="1270000" w="840468">
                  <a:moveTo>
                    <a:pt x="0" y="0"/>
                  </a:moveTo>
                  <a:cubicBezTo>
                    <a:pt x="309534" y="0"/>
                    <a:pt x="608412" y="113045"/>
                    <a:pt x="840468" y="31789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595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6"/>
            <p:cNvSpPr/>
            <p:nvPr/>
          </p:nvSpPr>
          <p:spPr>
            <a:xfrm>
              <a:off x="1270000" y="277074"/>
              <a:ext cx="1337328" cy="2211124"/>
            </a:xfrm>
            <a:custGeom>
              <a:rect b="b" l="l" r="r" t="t"/>
              <a:pathLst>
                <a:path extrusionOk="0" h="2211124" w="1337328">
                  <a:moveTo>
                    <a:pt x="791832" y="0"/>
                  </a:moveTo>
                  <a:cubicBezTo>
                    <a:pt x="1162119" y="295294"/>
                    <a:pt x="1337328" y="772097"/>
                    <a:pt x="1246347" y="1236891"/>
                  </a:cubicBezTo>
                  <a:cubicBezTo>
                    <a:pt x="1155367" y="1701684"/>
                    <a:pt x="813315" y="2077237"/>
                    <a:pt x="359019" y="2211124"/>
                  </a:cubicBezTo>
                  <a:lnTo>
                    <a:pt x="0" y="992926"/>
                  </a:lnTo>
                  <a:close/>
                </a:path>
              </a:pathLst>
            </a:custGeom>
            <a:solidFill>
              <a:srgbClr val="AD5F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6"/>
            <p:cNvSpPr/>
            <p:nvPr/>
          </p:nvSpPr>
          <p:spPr>
            <a:xfrm>
              <a:off x="19265" y="1270000"/>
              <a:ext cx="1670190" cy="1321815"/>
            </a:xfrm>
            <a:custGeom>
              <a:rect b="b" l="l" r="r" t="t"/>
              <a:pathLst>
                <a:path extrusionOk="0" h="1321815" w="1670190">
                  <a:moveTo>
                    <a:pt x="1670189" y="1198732"/>
                  </a:moveTo>
                  <a:cubicBezTo>
                    <a:pt x="1318437" y="1321815"/>
                    <a:pt x="930376" y="1284192"/>
                    <a:pt x="608819" y="1095830"/>
                  </a:cubicBezTo>
                  <a:cubicBezTo>
                    <a:pt x="287261" y="907468"/>
                    <a:pt x="64663" y="587378"/>
                    <a:pt x="0" y="220366"/>
                  </a:cubicBezTo>
                  <a:lnTo>
                    <a:pt x="1250735" y="0"/>
                  </a:lnTo>
                  <a:close/>
                </a:path>
              </a:pathLst>
            </a:custGeom>
            <a:solidFill>
              <a:srgbClr val="DB76C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6"/>
            <p:cNvSpPr/>
            <p:nvPr/>
          </p:nvSpPr>
          <p:spPr>
            <a:xfrm>
              <a:off x="-54156" y="0"/>
              <a:ext cx="1324156" cy="1552602"/>
            </a:xfrm>
            <a:custGeom>
              <a:rect b="b" l="l" r="r" t="t"/>
              <a:pathLst>
                <a:path extrusionOk="0" h="1552602" w="1324156">
                  <a:moveTo>
                    <a:pt x="85998" y="1552602"/>
                  </a:moveTo>
                  <a:cubicBezTo>
                    <a:pt x="0" y="1175821"/>
                    <a:pt x="90245" y="780384"/>
                    <a:pt x="331190" y="478218"/>
                  </a:cubicBezTo>
                  <a:cubicBezTo>
                    <a:pt x="572135" y="176051"/>
                    <a:pt x="937559" y="39"/>
                    <a:pt x="1324029" y="0"/>
                  </a:cubicBezTo>
                  <a:lnTo>
                    <a:pt x="1324156" y="1270000"/>
                  </a:lnTo>
                  <a:close/>
                </a:path>
              </a:pathLst>
            </a:custGeom>
            <a:solidFill>
              <a:srgbClr val="F498B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4" name="Google Shape;724;p6"/>
          <p:cNvGrpSpPr/>
          <p:nvPr/>
        </p:nvGrpSpPr>
        <p:grpSpPr>
          <a:xfrm>
            <a:off x="11301530" y="3590245"/>
            <a:ext cx="5077896" cy="4105026"/>
            <a:chOff x="16351" y="0"/>
            <a:chExt cx="12349728" cy="9983654"/>
          </a:xfrm>
        </p:grpSpPr>
        <p:sp>
          <p:nvSpPr>
            <p:cNvPr id="725" name="Google Shape;725;p6"/>
            <p:cNvSpPr/>
            <p:nvPr/>
          </p:nvSpPr>
          <p:spPr>
            <a:xfrm>
              <a:off x="16351" y="0"/>
              <a:ext cx="12349728" cy="2257821"/>
            </a:xfrm>
            <a:custGeom>
              <a:rect b="b" l="l" r="r" t="t"/>
              <a:pathLst>
                <a:path extrusionOk="0" h="2257821" w="12349728">
                  <a:moveTo>
                    <a:pt x="618649" y="0"/>
                  </a:moveTo>
                  <a:cubicBezTo>
                    <a:pt x="501749" y="0"/>
                    <a:pt x="406982" y="94766"/>
                    <a:pt x="406982" y="211667"/>
                  </a:cubicBezTo>
                  <a:lnTo>
                    <a:pt x="406982" y="282222"/>
                  </a:lnTo>
                  <a:cubicBezTo>
                    <a:pt x="406982" y="399122"/>
                    <a:pt x="501749" y="493889"/>
                    <a:pt x="618649" y="493889"/>
                  </a:cubicBezTo>
                  <a:cubicBezTo>
                    <a:pt x="735549" y="493889"/>
                    <a:pt x="830316" y="399122"/>
                    <a:pt x="830316" y="282222"/>
                  </a:cubicBezTo>
                  <a:lnTo>
                    <a:pt x="830316" y="211667"/>
                  </a:lnTo>
                  <a:cubicBezTo>
                    <a:pt x="830316" y="94766"/>
                    <a:pt x="735549" y="0"/>
                    <a:pt x="618649" y="0"/>
                  </a:cubicBezTo>
                  <a:moveTo>
                    <a:pt x="399433" y="969998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8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2"/>
                    <a:pt x="14190" y="1405168"/>
                    <a:pt x="7655" y="1395265"/>
                  </a:cubicBezTo>
                  <a:cubicBezTo>
                    <a:pt x="1120" y="1385363"/>
                    <a:pt x="0" y="1372839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4" y="564437"/>
                    <a:pt x="527491" y="564444"/>
                  </a:cubicBezTo>
                  <a:lnTo>
                    <a:pt x="709807" y="564444"/>
                  </a:lnTo>
                  <a:cubicBezTo>
                    <a:pt x="825204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9"/>
                    <a:pt x="1236108" y="1385363"/>
                    <a:pt x="1229572" y="1395265"/>
                  </a:cubicBezTo>
                  <a:cubicBezTo>
                    <a:pt x="1223037" y="1405168"/>
                    <a:pt x="1211962" y="1411122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8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8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8"/>
                  </a:cubicBezTo>
                  <a:lnTo>
                    <a:pt x="879281" y="2257778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5" y="1452880"/>
                  </a:lnTo>
                  <a:cubicBezTo>
                    <a:pt x="624364" y="1444978"/>
                    <a:pt x="613075" y="1444978"/>
                    <a:pt x="611735" y="1452880"/>
                  </a:cubicBezTo>
                  <a:lnTo>
                    <a:pt x="497293" y="2139879"/>
                  </a:lnTo>
                  <a:cubicBezTo>
                    <a:pt x="485942" y="2207948"/>
                    <a:pt x="427025" y="2257821"/>
                    <a:pt x="358017" y="2257778"/>
                  </a:cubicBezTo>
                  <a:lnTo>
                    <a:pt x="304183" y="2257778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8"/>
                  </a:lnTo>
                  <a:moveTo>
                    <a:pt x="2206149" y="0"/>
                  </a:moveTo>
                  <a:cubicBezTo>
                    <a:pt x="2089249" y="0"/>
                    <a:pt x="1994482" y="94766"/>
                    <a:pt x="1994482" y="211667"/>
                  </a:cubicBezTo>
                  <a:lnTo>
                    <a:pt x="1994482" y="282222"/>
                  </a:lnTo>
                  <a:cubicBezTo>
                    <a:pt x="1994482" y="399122"/>
                    <a:pt x="2089249" y="493889"/>
                    <a:pt x="2206149" y="493889"/>
                  </a:cubicBezTo>
                  <a:cubicBezTo>
                    <a:pt x="2323049" y="493889"/>
                    <a:pt x="2417816" y="399122"/>
                    <a:pt x="2417816" y="282222"/>
                  </a:cubicBezTo>
                  <a:lnTo>
                    <a:pt x="2417816" y="211667"/>
                  </a:lnTo>
                  <a:cubicBezTo>
                    <a:pt x="2417816" y="94766"/>
                    <a:pt x="2323049" y="0"/>
                    <a:pt x="2206149" y="0"/>
                  </a:cubicBezTo>
                  <a:moveTo>
                    <a:pt x="1986933" y="969998"/>
                  </a:moveTo>
                  <a:cubicBezTo>
                    <a:pt x="1988132" y="961884"/>
                    <a:pt x="1976702" y="958709"/>
                    <a:pt x="1973527" y="966258"/>
                  </a:cubicBezTo>
                  <a:lnTo>
                    <a:pt x="1819505" y="1325598"/>
                  </a:lnTo>
                  <a:cubicBezTo>
                    <a:pt x="1797248" y="1377518"/>
                    <a:pt x="1746172" y="1411161"/>
                    <a:pt x="1689682" y="1411111"/>
                  </a:cubicBezTo>
                  <a:lnTo>
                    <a:pt x="1624630" y="1411111"/>
                  </a:lnTo>
                  <a:cubicBezTo>
                    <a:pt x="1612766" y="1411122"/>
                    <a:pt x="1601690" y="1405168"/>
                    <a:pt x="1595155" y="1395265"/>
                  </a:cubicBezTo>
                  <a:cubicBezTo>
                    <a:pt x="1588620" y="1385363"/>
                    <a:pt x="1587500" y="1372839"/>
                    <a:pt x="1592175" y="1361934"/>
                  </a:cubicBezTo>
                  <a:lnTo>
                    <a:pt x="1782816" y="917222"/>
                  </a:lnTo>
                  <a:lnTo>
                    <a:pt x="1852948" y="741821"/>
                  </a:lnTo>
                  <a:cubicBezTo>
                    <a:pt x="1895818" y="634683"/>
                    <a:pt x="1999595" y="564437"/>
                    <a:pt x="2114991" y="564444"/>
                  </a:cubicBezTo>
                  <a:lnTo>
                    <a:pt x="2297307" y="564444"/>
                  </a:lnTo>
                  <a:cubicBezTo>
                    <a:pt x="2412703" y="564437"/>
                    <a:pt x="2516480" y="634683"/>
                    <a:pt x="2559350" y="741821"/>
                  </a:cubicBezTo>
                  <a:lnTo>
                    <a:pt x="2629482" y="917222"/>
                  </a:lnTo>
                  <a:lnTo>
                    <a:pt x="2820053" y="1361934"/>
                  </a:lnTo>
                  <a:cubicBezTo>
                    <a:pt x="2824728" y="1372839"/>
                    <a:pt x="2823608" y="1385363"/>
                    <a:pt x="2817072" y="1395265"/>
                  </a:cubicBezTo>
                  <a:cubicBezTo>
                    <a:pt x="2810537" y="1405168"/>
                    <a:pt x="2799462" y="1411122"/>
                    <a:pt x="2787597" y="1411111"/>
                  </a:cubicBezTo>
                  <a:lnTo>
                    <a:pt x="2722545" y="1411111"/>
                  </a:lnTo>
                  <a:cubicBezTo>
                    <a:pt x="2666107" y="1411105"/>
                    <a:pt x="2615101" y="1377471"/>
                    <a:pt x="2592864" y="1325598"/>
                  </a:cubicBezTo>
                  <a:lnTo>
                    <a:pt x="2438841" y="966258"/>
                  </a:lnTo>
                  <a:cubicBezTo>
                    <a:pt x="2435596" y="958709"/>
                    <a:pt x="2424236" y="961884"/>
                    <a:pt x="2425365" y="969998"/>
                  </a:cubicBezTo>
                  <a:lnTo>
                    <a:pt x="2488371" y="1411111"/>
                  </a:lnTo>
                  <a:lnTo>
                    <a:pt x="2555752" y="2219607"/>
                  </a:lnTo>
                  <a:cubicBezTo>
                    <a:pt x="2556560" y="2229429"/>
                    <a:pt x="2553223" y="2239141"/>
                    <a:pt x="2546548" y="2246392"/>
                  </a:cubicBezTo>
                  <a:cubicBezTo>
                    <a:pt x="2539874" y="2253643"/>
                    <a:pt x="2530470" y="2257771"/>
                    <a:pt x="2520615" y="2257778"/>
                  </a:cubicBezTo>
                  <a:lnTo>
                    <a:pt x="2466781" y="2257778"/>
                  </a:lnTo>
                  <a:cubicBezTo>
                    <a:pt x="2397800" y="2257786"/>
                    <a:pt x="2338923" y="2207921"/>
                    <a:pt x="2327575" y="2139879"/>
                  </a:cubicBezTo>
                  <a:lnTo>
                    <a:pt x="2213205" y="1452880"/>
                  </a:lnTo>
                  <a:cubicBezTo>
                    <a:pt x="2211864" y="1444978"/>
                    <a:pt x="2200575" y="1444978"/>
                    <a:pt x="2199234" y="1452880"/>
                  </a:cubicBezTo>
                  <a:lnTo>
                    <a:pt x="2084793" y="2139879"/>
                  </a:lnTo>
                  <a:cubicBezTo>
                    <a:pt x="2073442" y="2207948"/>
                    <a:pt x="2014525" y="2257821"/>
                    <a:pt x="1945517" y="2257778"/>
                  </a:cubicBezTo>
                  <a:lnTo>
                    <a:pt x="1891683" y="2257778"/>
                  </a:lnTo>
                  <a:cubicBezTo>
                    <a:pt x="1881828" y="2257771"/>
                    <a:pt x="1872424" y="2253643"/>
                    <a:pt x="1865750" y="2246392"/>
                  </a:cubicBezTo>
                  <a:cubicBezTo>
                    <a:pt x="1859075" y="2239141"/>
                    <a:pt x="1855738" y="2229429"/>
                    <a:pt x="1856546" y="2219607"/>
                  </a:cubicBezTo>
                  <a:lnTo>
                    <a:pt x="1923927" y="1411111"/>
                  </a:lnTo>
                  <a:lnTo>
                    <a:pt x="1986933" y="969998"/>
                  </a:lnTo>
                  <a:moveTo>
                    <a:pt x="3793649" y="0"/>
                  </a:moveTo>
                  <a:cubicBezTo>
                    <a:pt x="3676749" y="0"/>
                    <a:pt x="3581982" y="94766"/>
                    <a:pt x="3581982" y="211667"/>
                  </a:cubicBezTo>
                  <a:lnTo>
                    <a:pt x="3581982" y="282222"/>
                  </a:lnTo>
                  <a:cubicBezTo>
                    <a:pt x="3581982" y="399122"/>
                    <a:pt x="3676749" y="493889"/>
                    <a:pt x="3793649" y="493889"/>
                  </a:cubicBezTo>
                  <a:cubicBezTo>
                    <a:pt x="3910549" y="493889"/>
                    <a:pt x="4005316" y="399122"/>
                    <a:pt x="4005316" y="282222"/>
                  </a:cubicBezTo>
                  <a:lnTo>
                    <a:pt x="4005316" y="211667"/>
                  </a:lnTo>
                  <a:cubicBezTo>
                    <a:pt x="4005316" y="94766"/>
                    <a:pt x="3910549" y="0"/>
                    <a:pt x="3793649" y="0"/>
                  </a:cubicBezTo>
                  <a:moveTo>
                    <a:pt x="3574433" y="969998"/>
                  </a:moveTo>
                  <a:cubicBezTo>
                    <a:pt x="3575632" y="961884"/>
                    <a:pt x="3564202" y="958709"/>
                    <a:pt x="3561027" y="966258"/>
                  </a:cubicBezTo>
                  <a:lnTo>
                    <a:pt x="3407004" y="1325598"/>
                  </a:lnTo>
                  <a:cubicBezTo>
                    <a:pt x="3384748" y="1377518"/>
                    <a:pt x="3333672" y="1411161"/>
                    <a:pt x="3277182" y="1411111"/>
                  </a:cubicBezTo>
                  <a:lnTo>
                    <a:pt x="3212130" y="1411111"/>
                  </a:lnTo>
                  <a:cubicBezTo>
                    <a:pt x="3200266" y="1411122"/>
                    <a:pt x="3189190" y="1405168"/>
                    <a:pt x="3182655" y="1395265"/>
                  </a:cubicBezTo>
                  <a:cubicBezTo>
                    <a:pt x="3176120" y="1385363"/>
                    <a:pt x="3175000" y="1372839"/>
                    <a:pt x="3179675" y="1361934"/>
                  </a:cubicBezTo>
                  <a:lnTo>
                    <a:pt x="3370316" y="917222"/>
                  </a:lnTo>
                  <a:lnTo>
                    <a:pt x="3440448" y="741821"/>
                  </a:lnTo>
                  <a:cubicBezTo>
                    <a:pt x="3483318" y="634683"/>
                    <a:pt x="3587095" y="564437"/>
                    <a:pt x="3702491" y="564444"/>
                  </a:cubicBezTo>
                  <a:lnTo>
                    <a:pt x="3884807" y="564444"/>
                  </a:lnTo>
                  <a:cubicBezTo>
                    <a:pt x="4000203" y="564437"/>
                    <a:pt x="4103980" y="634683"/>
                    <a:pt x="4146850" y="741821"/>
                  </a:cubicBezTo>
                  <a:lnTo>
                    <a:pt x="4216982" y="917222"/>
                  </a:lnTo>
                  <a:lnTo>
                    <a:pt x="4407553" y="1361934"/>
                  </a:lnTo>
                  <a:cubicBezTo>
                    <a:pt x="4412228" y="1372839"/>
                    <a:pt x="4411107" y="1385363"/>
                    <a:pt x="4404572" y="1395265"/>
                  </a:cubicBezTo>
                  <a:cubicBezTo>
                    <a:pt x="4398037" y="1405168"/>
                    <a:pt x="4386962" y="1411122"/>
                    <a:pt x="4375097" y="1411111"/>
                  </a:cubicBezTo>
                  <a:lnTo>
                    <a:pt x="4310045" y="1411111"/>
                  </a:lnTo>
                  <a:cubicBezTo>
                    <a:pt x="4253607" y="1411105"/>
                    <a:pt x="4202601" y="1377471"/>
                    <a:pt x="4180364" y="1325598"/>
                  </a:cubicBezTo>
                  <a:lnTo>
                    <a:pt x="4026341" y="966258"/>
                  </a:lnTo>
                  <a:cubicBezTo>
                    <a:pt x="4023096" y="958709"/>
                    <a:pt x="4011736" y="961884"/>
                    <a:pt x="4012865" y="969998"/>
                  </a:cubicBezTo>
                  <a:lnTo>
                    <a:pt x="4075871" y="1411111"/>
                  </a:lnTo>
                  <a:lnTo>
                    <a:pt x="4143252" y="2219607"/>
                  </a:lnTo>
                  <a:cubicBezTo>
                    <a:pt x="4144060" y="2229429"/>
                    <a:pt x="4140723" y="2239141"/>
                    <a:pt x="4134048" y="2246392"/>
                  </a:cubicBezTo>
                  <a:cubicBezTo>
                    <a:pt x="4127374" y="2253643"/>
                    <a:pt x="4117970" y="2257771"/>
                    <a:pt x="4108115" y="2257778"/>
                  </a:cubicBezTo>
                  <a:lnTo>
                    <a:pt x="4054281" y="2257778"/>
                  </a:lnTo>
                  <a:cubicBezTo>
                    <a:pt x="3985299" y="2257786"/>
                    <a:pt x="3926423" y="2207921"/>
                    <a:pt x="3915075" y="2139879"/>
                  </a:cubicBezTo>
                  <a:lnTo>
                    <a:pt x="3800704" y="1452880"/>
                  </a:lnTo>
                  <a:cubicBezTo>
                    <a:pt x="3799364" y="1444978"/>
                    <a:pt x="3788075" y="1444978"/>
                    <a:pt x="3786735" y="1452880"/>
                  </a:cubicBezTo>
                  <a:lnTo>
                    <a:pt x="3672294" y="2139879"/>
                  </a:lnTo>
                  <a:cubicBezTo>
                    <a:pt x="3660942" y="2207948"/>
                    <a:pt x="3602025" y="2257821"/>
                    <a:pt x="3533017" y="2257778"/>
                  </a:cubicBezTo>
                  <a:lnTo>
                    <a:pt x="3479183" y="2257778"/>
                  </a:lnTo>
                  <a:cubicBezTo>
                    <a:pt x="3469328" y="2257771"/>
                    <a:pt x="3459924" y="2253643"/>
                    <a:pt x="3453250" y="2246392"/>
                  </a:cubicBezTo>
                  <a:cubicBezTo>
                    <a:pt x="3446575" y="2239141"/>
                    <a:pt x="3443238" y="2229429"/>
                    <a:pt x="3444046" y="2219607"/>
                  </a:cubicBezTo>
                  <a:lnTo>
                    <a:pt x="3511427" y="1411111"/>
                  </a:lnTo>
                  <a:lnTo>
                    <a:pt x="3574433" y="969998"/>
                  </a:lnTo>
                  <a:moveTo>
                    <a:pt x="5381149" y="0"/>
                  </a:moveTo>
                  <a:cubicBezTo>
                    <a:pt x="5264249" y="0"/>
                    <a:pt x="5169482" y="94766"/>
                    <a:pt x="5169482" y="211667"/>
                  </a:cubicBezTo>
                  <a:lnTo>
                    <a:pt x="5169482" y="282222"/>
                  </a:lnTo>
                  <a:cubicBezTo>
                    <a:pt x="5169482" y="399122"/>
                    <a:pt x="5264249" y="493889"/>
                    <a:pt x="5381149" y="493889"/>
                  </a:cubicBezTo>
                  <a:cubicBezTo>
                    <a:pt x="5498049" y="493889"/>
                    <a:pt x="5592816" y="399122"/>
                    <a:pt x="5592816" y="282222"/>
                  </a:cubicBezTo>
                  <a:lnTo>
                    <a:pt x="5592816" y="211667"/>
                  </a:lnTo>
                  <a:cubicBezTo>
                    <a:pt x="5592816" y="94766"/>
                    <a:pt x="5498049" y="0"/>
                    <a:pt x="5381149" y="0"/>
                  </a:cubicBezTo>
                  <a:moveTo>
                    <a:pt x="5161933" y="969998"/>
                  </a:moveTo>
                  <a:cubicBezTo>
                    <a:pt x="5163132" y="961884"/>
                    <a:pt x="5151702" y="958709"/>
                    <a:pt x="5148527" y="966258"/>
                  </a:cubicBezTo>
                  <a:lnTo>
                    <a:pt x="4994504" y="1325598"/>
                  </a:lnTo>
                  <a:cubicBezTo>
                    <a:pt x="4972248" y="1377518"/>
                    <a:pt x="4921172" y="1411161"/>
                    <a:pt x="4864682" y="1411111"/>
                  </a:cubicBezTo>
                  <a:lnTo>
                    <a:pt x="4799630" y="1411111"/>
                  </a:lnTo>
                  <a:cubicBezTo>
                    <a:pt x="4787765" y="1411122"/>
                    <a:pt x="4776691" y="1405168"/>
                    <a:pt x="4770155" y="1395265"/>
                  </a:cubicBezTo>
                  <a:cubicBezTo>
                    <a:pt x="4763620" y="1385363"/>
                    <a:pt x="4762500" y="1372839"/>
                    <a:pt x="4767174" y="1361934"/>
                  </a:cubicBezTo>
                  <a:lnTo>
                    <a:pt x="4957816" y="917222"/>
                  </a:lnTo>
                  <a:lnTo>
                    <a:pt x="5027948" y="741821"/>
                  </a:lnTo>
                  <a:cubicBezTo>
                    <a:pt x="5070818" y="634683"/>
                    <a:pt x="5174595" y="564437"/>
                    <a:pt x="5289991" y="564444"/>
                  </a:cubicBezTo>
                  <a:lnTo>
                    <a:pt x="5472307" y="564444"/>
                  </a:lnTo>
                  <a:cubicBezTo>
                    <a:pt x="5587703" y="564437"/>
                    <a:pt x="5691480" y="634683"/>
                    <a:pt x="5734350" y="741821"/>
                  </a:cubicBezTo>
                  <a:lnTo>
                    <a:pt x="5804482" y="917222"/>
                  </a:lnTo>
                  <a:lnTo>
                    <a:pt x="5995053" y="1361934"/>
                  </a:lnTo>
                  <a:cubicBezTo>
                    <a:pt x="5999728" y="1372839"/>
                    <a:pt x="5998607" y="1385363"/>
                    <a:pt x="5992072" y="1395265"/>
                  </a:cubicBezTo>
                  <a:cubicBezTo>
                    <a:pt x="5985537" y="1405168"/>
                    <a:pt x="5974462" y="1411122"/>
                    <a:pt x="5962597" y="1411111"/>
                  </a:cubicBezTo>
                  <a:lnTo>
                    <a:pt x="5897545" y="1411111"/>
                  </a:lnTo>
                  <a:cubicBezTo>
                    <a:pt x="5841107" y="1411105"/>
                    <a:pt x="5790101" y="1377471"/>
                    <a:pt x="5767864" y="1325598"/>
                  </a:cubicBezTo>
                  <a:lnTo>
                    <a:pt x="5613841" y="966258"/>
                  </a:lnTo>
                  <a:cubicBezTo>
                    <a:pt x="5610596" y="958709"/>
                    <a:pt x="5599236" y="961884"/>
                    <a:pt x="5600365" y="969998"/>
                  </a:cubicBezTo>
                  <a:lnTo>
                    <a:pt x="5663371" y="1411111"/>
                  </a:lnTo>
                  <a:lnTo>
                    <a:pt x="5730752" y="2219607"/>
                  </a:lnTo>
                  <a:cubicBezTo>
                    <a:pt x="5731560" y="2229429"/>
                    <a:pt x="5728223" y="2239141"/>
                    <a:pt x="5721548" y="2246392"/>
                  </a:cubicBezTo>
                  <a:cubicBezTo>
                    <a:pt x="5714874" y="2253643"/>
                    <a:pt x="5705470" y="2257771"/>
                    <a:pt x="5695615" y="2257778"/>
                  </a:cubicBezTo>
                  <a:lnTo>
                    <a:pt x="5641781" y="2257778"/>
                  </a:lnTo>
                  <a:cubicBezTo>
                    <a:pt x="5572799" y="2257786"/>
                    <a:pt x="5513923" y="2207921"/>
                    <a:pt x="5502575" y="2139879"/>
                  </a:cubicBezTo>
                  <a:lnTo>
                    <a:pt x="5388204" y="1452880"/>
                  </a:lnTo>
                  <a:cubicBezTo>
                    <a:pt x="5386864" y="1444978"/>
                    <a:pt x="5375575" y="1444978"/>
                    <a:pt x="5374235" y="1452880"/>
                  </a:cubicBezTo>
                  <a:lnTo>
                    <a:pt x="5259794" y="2139879"/>
                  </a:lnTo>
                  <a:cubicBezTo>
                    <a:pt x="5248442" y="2207948"/>
                    <a:pt x="5189525" y="2257821"/>
                    <a:pt x="5120517" y="2257778"/>
                  </a:cubicBezTo>
                  <a:lnTo>
                    <a:pt x="5066683" y="2257778"/>
                  </a:lnTo>
                  <a:cubicBezTo>
                    <a:pt x="5056828" y="2257771"/>
                    <a:pt x="5047424" y="2253643"/>
                    <a:pt x="5040750" y="2246392"/>
                  </a:cubicBezTo>
                  <a:cubicBezTo>
                    <a:pt x="5034075" y="2239141"/>
                    <a:pt x="5030738" y="2229429"/>
                    <a:pt x="5031546" y="2219607"/>
                  </a:cubicBezTo>
                  <a:lnTo>
                    <a:pt x="5098927" y="1411111"/>
                  </a:lnTo>
                  <a:lnTo>
                    <a:pt x="5161933" y="969998"/>
                  </a:lnTo>
                  <a:moveTo>
                    <a:pt x="6968649" y="0"/>
                  </a:moveTo>
                  <a:cubicBezTo>
                    <a:pt x="6851748" y="0"/>
                    <a:pt x="6756982" y="94766"/>
                    <a:pt x="6756982" y="211667"/>
                  </a:cubicBezTo>
                  <a:lnTo>
                    <a:pt x="6756982" y="282222"/>
                  </a:lnTo>
                  <a:cubicBezTo>
                    <a:pt x="6756982" y="399122"/>
                    <a:pt x="6851748" y="493889"/>
                    <a:pt x="6968649" y="493889"/>
                  </a:cubicBezTo>
                  <a:cubicBezTo>
                    <a:pt x="7085550" y="493889"/>
                    <a:pt x="7180316" y="399122"/>
                    <a:pt x="7180316" y="282222"/>
                  </a:cubicBezTo>
                  <a:lnTo>
                    <a:pt x="7180316" y="211667"/>
                  </a:lnTo>
                  <a:cubicBezTo>
                    <a:pt x="7180316" y="94766"/>
                    <a:pt x="7085550" y="0"/>
                    <a:pt x="6968649" y="0"/>
                  </a:cubicBezTo>
                  <a:moveTo>
                    <a:pt x="6749433" y="969998"/>
                  </a:moveTo>
                  <a:cubicBezTo>
                    <a:pt x="6750632" y="961884"/>
                    <a:pt x="6739203" y="958709"/>
                    <a:pt x="6736028" y="966258"/>
                  </a:cubicBezTo>
                  <a:lnTo>
                    <a:pt x="6582004" y="1325598"/>
                  </a:lnTo>
                  <a:cubicBezTo>
                    <a:pt x="6559748" y="1377518"/>
                    <a:pt x="6508672" y="1411161"/>
                    <a:pt x="6452182" y="1411111"/>
                  </a:cubicBezTo>
                  <a:lnTo>
                    <a:pt x="6387130" y="1411111"/>
                  </a:lnTo>
                  <a:cubicBezTo>
                    <a:pt x="6375265" y="1411122"/>
                    <a:pt x="6364191" y="1405168"/>
                    <a:pt x="6357655" y="1395265"/>
                  </a:cubicBezTo>
                  <a:cubicBezTo>
                    <a:pt x="6351120" y="1385363"/>
                    <a:pt x="6350000" y="1372839"/>
                    <a:pt x="6354674" y="1361934"/>
                  </a:cubicBezTo>
                  <a:lnTo>
                    <a:pt x="6545316" y="917222"/>
                  </a:lnTo>
                  <a:lnTo>
                    <a:pt x="6615448" y="741821"/>
                  </a:lnTo>
                  <a:cubicBezTo>
                    <a:pt x="6658318" y="634683"/>
                    <a:pt x="6762094" y="564437"/>
                    <a:pt x="6877491" y="564444"/>
                  </a:cubicBezTo>
                  <a:lnTo>
                    <a:pt x="7059807" y="564444"/>
                  </a:lnTo>
                  <a:cubicBezTo>
                    <a:pt x="7175204" y="564437"/>
                    <a:pt x="7278980" y="634683"/>
                    <a:pt x="7321850" y="741821"/>
                  </a:cubicBezTo>
                  <a:lnTo>
                    <a:pt x="7391982" y="917222"/>
                  </a:lnTo>
                  <a:lnTo>
                    <a:pt x="7582553" y="1361934"/>
                  </a:lnTo>
                  <a:cubicBezTo>
                    <a:pt x="7587228" y="1372839"/>
                    <a:pt x="7586107" y="1385363"/>
                    <a:pt x="7579572" y="1395265"/>
                  </a:cubicBezTo>
                  <a:cubicBezTo>
                    <a:pt x="7573037" y="1405168"/>
                    <a:pt x="7561962" y="1411122"/>
                    <a:pt x="7550097" y="1411111"/>
                  </a:cubicBezTo>
                  <a:lnTo>
                    <a:pt x="7485045" y="1411111"/>
                  </a:lnTo>
                  <a:cubicBezTo>
                    <a:pt x="7428607" y="1411105"/>
                    <a:pt x="7377601" y="1377471"/>
                    <a:pt x="7355364" y="1325598"/>
                  </a:cubicBezTo>
                  <a:lnTo>
                    <a:pt x="7201341" y="966258"/>
                  </a:lnTo>
                  <a:cubicBezTo>
                    <a:pt x="7198095" y="958709"/>
                    <a:pt x="7186736" y="961884"/>
                    <a:pt x="7187865" y="969998"/>
                  </a:cubicBezTo>
                  <a:lnTo>
                    <a:pt x="7250871" y="1411111"/>
                  </a:lnTo>
                  <a:lnTo>
                    <a:pt x="7318252" y="2219607"/>
                  </a:lnTo>
                  <a:cubicBezTo>
                    <a:pt x="7319060" y="2229429"/>
                    <a:pt x="7315722" y="2239141"/>
                    <a:pt x="7309048" y="2246392"/>
                  </a:cubicBezTo>
                  <a:cubicBezTo>
                    <a:pt x="7302374" y="2253643"/>
                    <a:pt x="7292970" y="2257771"/>
                    <a:pt x="7283115" y="2257778"/>
                  </a:cubicBezTo>
                  <a:lnTo>
                    <a:pt x="7229281" y="2257778"/>
                  </a:lnTo>
                  <a:cubicBezTo>
                    <a:pt x="7160299" y="2257786"/>
                    <a:pt x="7101422" y="2207921"/>
                    <a:pt x="7090075" y="2139879"/>
                  </a:cubicBezTo>
                  <a:lnTo>
                    <a:pt x="6975704" y="1452880"/>
                  </a:lnTo>
                  <a:cubicBezTo>
                    <a:pt x="6974364" y="1444978"/>
                    <a:pt x="6963075" y="1444978"/>
                    <a:pt x="6961735" y="1452880"/>
                  </a:cubicBezTo>
                  <a:lnTo>
                    <a:pt x="6847294" y="2139879"/>
                  </a:lnTo>
                  <a:cubicBezTo>
                    <a:pt x="6835942" y="2207948"/>
                    <a:pt x="6777025" y="2257821"/>
                    <a:pt x="6708017" y="2257778"/>
                  </a:cubicBezTo>
                  <a:lnTo>
                    <a:pt x="6654183" y="2257778"/>
                  </a:lnTo>
                  <a:cubicBezTo>
                    <a:pt x="6644328" y="2257771"/>
                    <a:pt x="6634924" y="2253643"/>
                    <a:pt x="6628250" y="2246392"/>
                  </a:cubicBezTo>
                  <a:cubicBezTo>
                    <a:pt x="6621576" y="2239141"/>
                    <a:pt x="6618238" y="2229429"/>
                    <a:pt x="6619046" y="2219607"/>
                  </a:cubicBezTo>
                  <a:lnTo>
                    <a:pt x="6686427" y="1411111"/>
                  </a:lnTo>
                  <a:lnTo>
                    <a:pt x="6749433" y="969998"/>
                  </a:lnTo>
                  <a:moveTo>
                    <a:pt x="8556149" y="0"/>
                  </a:moveTo>
                  <a:cubicBezTo>
                    <a:pt x="8439248" y="0"/>
                    <a:pt x="8344482" y="94766"/>
                    <a:pt x="8344482" y="211667"/>
                  </a:cubicBezTo>
                  <a:lnTo>
                    <a:pt x="8344482" y="282222"/>
                  </a:lnTo>
                  <a:cubicBezTo>
                    <a:pt x="8344482" y="399122"/>
                    <a:pt x="8439248" y="493889"/>
                    <a:pt x="8556149" y="493889"/>
                  </a:cubicBezTo>
                  <a:cubicBezTo>
                    <a:pt x="8673050" y="493889"/>
                    <a:pt x="8767816" y="399122"/>
                    <a:pt x="8767816" y="282222"/>
                  </a:cubicBezTo>
                  <a:lnTo>
                    <a:pt x="8767816" y="211667"/>
                  </a:lnTo>
                  <a:cubicBezTo>
                    <a:pt x="8767816" y="94766"/>
                    <a:pt x="8673050" y="0"/>
                    <a:pt x="8556149" y="0"/>
                  </a:cubicBezTo>
                  <a:moveTo>
                    <a:pt x="8336933" y="969998"/>
                  </a:moveTo>
                  <a:cubicBezTo>
                    <a:pt x="8338132" y="961884"/>
                    <a:pt x="8326703" y="958709"/>
                    <a:pt x="8323528" y="966258"/>
                  </a:cubicBezTo>
                  <a:lnTo>
                    <a:pt x="8169504" y="1325598"/>
                  </a:lnTo>
                  <a:cubicBezTo>
                    <a:pt x="8147248" y="1377518"/>
                    <a:pt x="8096172" y="1411161"/>
                    <a:pt x="8039682" y="1411111"/>
                  </a:cubicBezTo>
                  <a:lnTo>
                    <a:pt x="7974630" y="1411111"/>
                  </a:lnTo>
                  <a:cubicBezTo>
                    <a:pt x="7962766" y="1411122"/>
                    <a:pt x="7951691" y="1405168"/>
                    <a:pt x="7945155" y="1395265"/>
                  </a:cubicBezTo>
                  <a:cubicBezTo>
                    <a:pt x="7938620" y="1385363"/>
                    <a:pt x="7937500" y="1372839"/>
                    <a:pt x="7942175" y="1361934"/>
                  </a:cubicBezTo>
                  <a:lnTo>
                    <a:pt x="8132816" y="917222"/>
                  </a:lnTo>
                  <a:lnTo>
                    <a:pt x="8202948" y="741821"/>
                  </a:lnTo>
                  <a:cubicBezTo>
                    <a:pt x="8245818" y="634683"/>
                    <a:pt x="8349594" y="564437"/>
                    <a:pt x="8464991" y="564444"/>
                  </a:cubicBezTo>
                  <a:lnTo>
                    <a:pt x="8647307" y="564444"/>
                  </a:lnTo>
                  <a:cubicBezTo>
                    <a:pt x="8762704" y="564437"/>
                    <a:pt x="8866480" y="634683"/>
                    <a:pt x="8909350" y="741821"/>
                  </a:cubicBezTo>
                  <a:lnTo>
                    <a:pt x="8979482" y="917222"/>
                  </a:lnTo>
                  <a:lnTo>
                    <a:pt x="9170053" y="1361934"/>
                  </a:lnTo>
                  <a:cubicBezTo>
                    <a:pt x="9174728" y="1372839"/>
                    <a:pt x="9173607" y="1385363"/>
                    <a:pt x="9167072" y="1395265"/>
                  </a:cubicBezTo>
                  <a:cubicBezTo>
                    <a:pt x="9160537" y="1405168"/>
                    <a:pt x="9149462" y="1411122"/>
                    <a:pt x="9137597" y="1411111"/>
                  </a:cubicBezTo>
                  <a:lnTo>
                    <a:pt x="9072545" y="1411111"/>
                  </a:lnTo>
                  <a:cubicBezTo>
                    <a:pt x="9016107" y="1411105"/>
                    <a:pt x="8965101" y="1377471"/>
                    <a:pt x="8942864" y="1325598"/>
                  </a:cubicBezTo>
                  <a:lnTo>
                    <a:pt x="8788841" y="966258"/>
                  </a:lnTo>
                  <a:cubicBezTo>
                    <a:pt x="8785595" y="958709"/>
                    <a:pt x="8774236" y="961884"/>
                    <a:pt x="8775365" y="969998"/>
                  </a:cubicBezTo>
                  <a:lnTo>
                    <a:pt x="8838371" y="1411111"/>
                  </a:lnTo>
                  <a:lnTo>
                    <a:pt x="8905752" y="2219607"/>
                  </a:lnTo>
                  <a:cubicBezTo>
                    <a:pt x="8906560" y="2229429"/>
                    <a:pt x="8903222" y="2239141"/>
                    <a:pt x="8896548" y="2246392"/>
                  </a:cubicBezTo>
                  <a:cubicBezTo>
                    <a:pt x="8889874" y="2253643"/>
                    <a:pt x="8880470" y="2257771"/>
                    <a:pt x="8870615" y="2257778"/>
                  </a:cubicBezTo>
                  <a:lnTo>
                    <a:pt x="8816781" y="2257778"/>
                  </a:lnTo>
                  <a:cubicBezTo>
                    <a:pt x="8747799" y="2257786"/>
                    <a:pt x="8688922" y="2207921"/>
                    <a:pt x="8677575" y="2139879"/>
                  </a:cubicBezTo>
                  <a:lnTo>
                    <a:pt x="8563204" y="1452880"/>
                  </a:lnTo>
                  <a:cubicBezTo>
                    <a:pt x="8561864" y="1444978"/>
                    <a:pt x="8550575" y="1444978"/>
                    <a:pt x="8549235" y="1452880"/>
                  </a:cubicBezTo>
                  <a:lnTo>
                    <a:pt x="8434794" y="2139879"/>
                  </a:lnTo>
                  <a:cubicBezTo>
                    <a:pt x="8423442" y="2207948"/>
                    <a:pt x="8364525" y="2257821"/>
                    <a:pt x="8295517" y="2257778"/>
                  </a:cubicBezTo>
                  <a:lnTo>
                    <a:pt x="8241683" y="2257778"/>
                  </a:lnTo>
                  <a:cubicBezTo>
                    <a:pt x="8231828" y="2257771"/>
                    <a:pt x="8222424" y="2253643"/>
                    <a:pt x="8215750" y="2246392"/>
                  </a:cubicBezTo>
                  <a:cubicBezTo>
                    <a:pt x="8209076" y="2239141"/>
                    <a:pt x="8205738" y="2229429"/>
                    <a:pt x="8206546" y="2219607"/>
                  </a:cubicBezTo>
                  <a:lnTo>
                    <a:pt x="8273927" y="1411111"/>
                  </a:lnTo>
                  <a:lnTo>
                    <a:pt x="8336933" y="969998"/>
                  </a:lnTo>
                  <a:moveTo>
                    <a:pt x="10143649" y="0"/>
                  </a:moveTo>
                  <a:cubicBezTo>
                    <a:pt x="10026748" y="0"/>
                    <a:pt x="9931982" y="94766"/>
                    <a:pt x="9931982" y="211667"/>
                  </a:cubicBezTo>
                  <a:lnTo>
                    <a:pt x="9931982" y="282222"/>
                  </a:lnTo>
                  <a:cubicBezTo>
                    <a:pt x="9931982" y="399122"/>
                    <a:pt x="10026748" y="493889"/>
                    <a:pt x="10143649" y="493889"/>
                  </a:cubicBezTo>
                  <a:cubicBezTo>
                    <a:pt x="10260550" y="493889"/>
                    <a:pt x="10355316" y="399122"/>
                    <a:pt x="10355316" y="282222"/>
                  </a:cubicBezTo>
                  <a:lnTo>
                    <a:pt x="10355316" y="211667"/>
                  </a:lnTo>
                  <a:cubicBezTo>
                    <a:pt x="10355316" y="94766"/>
                    <a:pt x="10260550" y="0"/>
                    <a:pt x="10143649" y="0"/>
                  </a:cubicBezTo>
                  <a:moveTo>
                    <a:pt x="9924433" y="969998"/>
                  </a:moveTo>
                  <a:cubicBezTo>
                    <a:pt x="9925632" y="961884"/>
                    <a:pt x="9914203" y="958709"/>
                    <a:pt x="9911028" y="966258"/>
                  </a:cubicBezTo>
                  <a:lnTo>
                    <a:pt x="9757004" y="1325598"/>
                  </a:lnTo>
                  <a:cubicBezTo>
                    <a:pt x="9734748" y="1377518"/>
                    <a:pt x="9683672" y="1411161"/>
                    <a:pt x="9627182" y="1411111"/>
                  </a:cubicBezTo>
                  <a:lnTo>
                    <a:pt x="9562130" y="1411111"/>
                  </a:lnTo>
                  <a:cubicBezTo>
                    <a:pt x="9550266" y="1411122"/>
                    <a:pt x="9539191" y="1405168"/>
                    <a:pt x="9532655" y="1395265"/>
                  </a:cubicBezTo>
                  <a:cubicBezTo>
                    <a:pt x="9526120" y="1385363"/>
                    <a:pt x="9525000" y="1372839"/>
                    <a:pt x="9529675" y="1361934"/>
                  </a:cubicBezTo>
                  <a:lnTo>
                    <a:pt x="9720316" y="917222"/>
                  </a:lnTo>
                  <a:lnTo>
                    <a:pt x="9790448" y="741821"/>
                  </a:lnTo>
                  <a:cubicBezTo>
                    <a:pt x="9833318" y="634683"/>
                    <a:pt x="9937094" y="564437"/>
                    <a:pt x="10052491" y="564444"/>
                  </a:cubicBezTo>
                  <a:lnTo>
                    <a:pt x="10234807" y="564444"/>
                  </a:lnTo>
                  <a:cubicBezTo>
                    <a:pt x="10350204" y="564437"/>
                    <a:pt x="10453980" y="634683"/>
                    <a:pt x="10496850" y="741821"/>
                  </a:cubicBezTo>
                  <a:lnTo>
                    <a:pt x="10566982" y="917222"/>
                  </a:lnTo>
                  <a:lnTo>
                    <a:pt x="10757553" y="1361934"/>
                  </a:lnTo>
                  <a:cubicBezTo>
                    <a:pt x="10762228" y="1372839"/>
                    <a:pt x="10761107" y="1385363"/>
                    <a:pt x="10754572" y="1395265"/>
                  </a:cubicBezTo>
                  <a:cubicBezTo>
                    <a:pt x="10748037" y="1405168"/>
                    <a:pt x="10736962" y="1411122"/>
                    <a:pt x="10725097" y="1411111"/>
                  </a:cubicBezTo>
                  <a:lnTo>
                    <a:pt x="10660045" y="1411111"/>
                  </a:lnTo>
                  <a:cubicBezTo>
                    <a:pt x="10603607" y="1411105"/>
                    <a:pt x="10552601" y="1377471"/>
                    <a:pt x="10530364" y="1325598"/>
                  </a:cubicBezTo>
                  <a:lnTo>
                    <a:pt x="10376341" y="966258"/>
                  </a:lnTo>
                  <a:cubicBezTo>
                    <a:pt x="10373095" y="958709"/>
                    <a:pt x="10361736" y="961884"/>
                    <a:pt x="10362865" y="969998"/>
                  </a:cubicBezTo>
                  <a:lnTo>
                    <a:pt x="10425871" y="1411111"/>
                  </a:lnTo>
                  <a:lnTo>
                    <a:pt x="10493252" y="2219607"/>
                  </a:lnTo>
                  <a:cubicBezTo>
                    <a:pt x="10494060" y="2229429"/>
                    <a:pt x="10490722" y="2239141"/>
                    <a:pt x="10484048" y="2246392"/>
                  </a:cubicBezTo>
                  <a:cubicBezTo>
                    <a:pt x="10477374" y="2253643"/>
                    <a:pt x="10467970" y="2257771"/>
                    <a:pt x="10458115" y="2257778"/>
                  </a:cubicBezTo>
                  <a:lnTo>
                    <a:pt x="10404281" y="2257778"/>
                  </a:lnTo>
                  <a:cubicBezTo>
                    <a:pt x="10335299" y="2257786"/>
                    <a:pt x="10276422" y="2207921"/>
                    <a:pt x="10265075" y="2139879"/>
                  </a:cubicBezTo>
                  <a:lnTo>
                    <a:pt x="10150704" y="1452880"/>
                  </a:lnTo>
                  <a:cubicBezTo>
                    <a:pt x="10149364" y="1444978"/>
                    <a:pt x="10138075" y="1444978"/>
                    <a:pt x="10136735" y="1452880"/>
                  </a:cubicBezTo>
                  <a:lnTo>
                    <a:pt x="10022294" y="2139879"/>
                  </a:lnTo>
                  <a:cubicBezTo>
                    <a:pt x="10010942" y="2207948"/>
                    <a:pt x="9952025" y="2257821"/>
                    <a:pt x="9883017" y="2257778"/>
                  </a:cubicBezTo>
                  <a:lnTo>
                    <a:pt x="9829183" y="2257778"/>
                  </a:lnTo>
                  <a:cubicBezTo>
                    <a:pt x="9819328" y="2257771"/>
                    <a:pt x="9809924" y="2253643"/>
                    <a:pt x="9803250" y="2246392"/>
                  </a:cubicBezTo>
                  <a:cubicBezTo>
                    <a:pt x="9796576" y="2239141"/>
                    <a:pt x="9793238" y="2229429"/>
                    <a:pt x="9794046" y="2219607"/>
                  </a:cubicBezTo>
                  <a:lnTo>
                    <a:pt x="9861427" y="1411111"/>
                  </a:lnTo>
                  <a:lnTo>
                    <a:pt x="9924433" y="969998"/>
                  </a:lnTo>
                  <a:moveTo>
                    <a:pt x="11731149" y="0"/>
                  </a:moveTo>
                  <a:cubicBezTo>
                    <a:pt x="11614248" y="0"/>
                    <a:pt x="11519482" y="94766"/>
                    <a:pt x="11519482" y="211667"/>
                  </a:cubicBezTo>
                  <a:lnTo>
                    <a:pt x="11519482" y="282222"/>
                  </a:lnTo>
                  <a:cubicBezTo>
                    <a:pt x="11519482" y="399122"/>
                    <a:pt x="11614248" y="493889"/>
                    <a:pt x="11731149" y="493889"/>
                  </a:cubicBezTo>
                  <a:cubicBezTo>
                    <a:pt x="11848050" y="493889"/>
                    <a:pt x="11942816" y="399122"/>
                    <a:pt x="11942816" y="282222"/>
                  </a:cubicBezTo>
                  <a:lnTo>
                    <a:pt x="11942816" y="211667"/>
                  </a:lnTo>
                  <a:cubicBezTo>
                    <a:pt x="11942816" y="94766"/>
                    <a:pt x="11848050" y="0"/>
                    <a:pt x="11731149" y="0"/>
                  </a:cubicBezTo>
                  <a:moveTo>
                    <a:pt x="11511933" y="969998"/>
                  </a:moveTo>
                  <a:cubicBezTo>
                    <a:pt x="11513132" y="961884"/>
                    <a:pt x="11501703" y="958709"/>
                    <a:pt x="11498528" y="966258"/>
                  </a:cubicBezTo>
                  <a:lnTo>
                    <a:pt x="11344504" y="1325598"/>
                  </a:lnTo>
                  <a:cubicBezTo>
                    <a:pt x="11322248" y="1377518"/>
                    <a:pt x="11271172" y="1411161"/>
                    <a:pt x="11214682" y="1411111"/>
                  </a:cubicBezTo>
                  <a:lnTo>
                    <a:pt x="11149630" y="1411111"/>
                  </a:lnTo>
                  <a:cubicBezTo>
                    <a:pt x="11137766" y="1411122"/>
                    <a:pt x="11126691" y="1405168"/>
                    <a:pt x="11120155" y="1395265"/>
                  </a:cubicBezTo>
                  <a:cubicBezTo>
                    <a:pt x="11113620" y="1385363"/>
                    <a:pt x="11112500" y="1372839"/>
                    <a:pt x="11117175" y="1361934"/>
                  </a:cubicBezTo>
                  <a:lnTo>
                    <a:pt x="11307816" y="917222"/>
                  </a:lnTo>
                  <a:lnTo>
                    <a:pt x="11377948" y="741821"/>
                  </a:lnTo>
                  <a:cubicBezTo>
                    <a:pt x="11420818" y="634683"/>
                    <a:pt x="11524594" y="564437"/>
                    <a:pt x="11639991" y="564444"/>
                  </a:cubicBezTo>
                  <a:lnTo>
                    <a:pt x="11822307" y="564444"/>
                  </a:lnTo>
                  <a:cubicBezTo>
                    <a:pt x="11937704" y="564437"/>
                    <a:pt x="12041480" y="634683"/>
                    <a:pt x="12084350" y="741821"/>
                  </a:cubicBezTo>
                  <a:lnTo>
                    <a:pt x="12154482" y="917222"/>
                  </a:lnTo>
                  <a:lnTo>
                    <a:pt x="12345053" y="1361934"/>
                  </a:lnTo>
                  <a:cubicBezTo>
                    <a:pt x="12349728" y="1372839"/>
                    <a:pt x="12348607" y="1385363"/>
                    <a:pt x="12342072" y="1395265"/>
                  </a:cubicBezTo>
                  <a:cubicBezTo>
                    <a:pt x="12335537" y="1405168"/>
                    <a:pt x="12324462" y="1411122"/>
                    <a:pt x="12312597" y="1411111"/>
                  </a:cubicBezTo>
                  <a:lnTo>
                    <a:pt x="12247545" y="1411111"/>
                  </a:lnTo>
                  <a:cubicBezTo>
                    <a:pt x="12191107" y="1411105"/>
                    <a:pt x="12140101" y="1377471"/>
                    <a:pt x="12117864" y="1325598"/>
                  </a:cubicBezTo>
                  <a:lnTo>
                    <a:pt x="11963841" y="966258"/>
                  </a:lnTo>
                  <a:cubicBezTo>
                    <a:pt x="11960595" y="958709"/>
                    <a:pt x="11949236" y="961884"/>
                    <a:pt x="11950365" y="969998"/>
                  </a:cubicBezTo>
                  <a:lnTo>
                    <a:pt x="12013371" y="1411111"/>
                  </a:lnTo>
                  <a:lnTo>
                    <a:pt x="12080752" y="2219607"/>
                  </a:lnTo>
                  <a:cubicBezTo>
                    <a:pt x="12081560" y="2229429"/>
                    <a:pt x="12078222" y="2239141"/>
                    <a:pt x="12071548" y="2246392"/>
                  </a:cubicBezTo>
                  <a:cubicBezTo>
                    <a:pt x="12064874" y="2253643"/>
                    <a:pt x="12055470" y="2257771"/>
                    <a:pt x="12045615" y="2257778"/>
                  </a:cubicBezTo>
                  <a:lnTo>
                    <a:pt x="11991781" y="2257778"/>
                  </a:lnTo>
                  <a:cubicBezTo>
                    <a:pt x="11922799" y="2257786"/>
                    <a:pt x="11863922" y="2207921"/>
                    <a:pt x="11852575" y="2139879"/>
                  </a:cubicBezTo>
                  <a:lnTo>
                    <a:pt x="11738204" y="1452880"/>
                  </a:lnTo>
                  <a:cubicBezTo>
                    <a:pt x="11736864" y="1444978"/>
                    <a:pt x="11725575" y="1444978"/>
                    <a:pt x="11724235" y="1452880"/>
                  </a:cubicBezTo>
                  <a:lnTo>
                    <a:pt x="11609794" y="2139879"/>
                  </a:lnTo>
                  <a:cubicBezTo>
                    <a:pt x="11598442" y="2207948"/>
                    <a:pt x="11539525" y="2257821"/>
                    <a:pt x="11470517" y="2257778"/>
                  </a:cubicBezTo>
                  <a:lnTo>
                    <a:pt x="11416683" y="2257778"/>
                  </a:lnTo>
                  <a:cubicBezTo>
                    <a:pt x="11406828" y="2257771"/>
                    <a:pt x="11397424" y="2253643"/>
                    <a:pt x="11390750" y="2246392"/>
                  </a:cubicBezTo>
                  <a:cubicBezTo>
                    <a:pt x="11384076" y="2239141"/>
                    <a:pt x="11380738" y="2229429"/>
                    <a:pt x="11381546" y="2219607"/>
                  </a:cubicBezTo>
                  <a:lnTo>
                    <a:pt x="11448927" y="1411111"/>
                  </a:lnTo>
                  <a:lnTo>
                    <a:pt x="11511933" y="969998"/>
                  </a:lnTo>
                </a:path>
              </a:pathLst>
            </a:custGeom>
            <a:solidFill>
              <a:srgbClr val="595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6"/>
            <p:cNvSpPr/>
            <p:nvPr/>
          </p:nvSpPr>
          <p:spPr>
            <a:xfrm>
              <a:off x="16351" y="2575278"/>
              <a:ext cx="12349728" cy="7408376"/>
            </a:xfrm>
            <a:custGeom>
              <a:rect b="b" l="l" r="r" t="t"/>
              <a:pathLst>
                <a:path extrusionOk="0" h="7408376" w="12349728">
                  <a:moveTo>
                    <a:pt x="618649" y="0"/>
                  </a:moveTo>
                  <a:cubicBezTo>
                    <a:pt x="501749" y="0"/>
                    <a:pt x="406982" y="94766"/>
                    <a:pt x="406982" y="211666"/>
                  </a:cubicBezTo>
                  <a:lnTo>
                    <a:pt x="406982" y="282222"/>
                  </a:lnTo>
                  <a:cubicBezTo>
                    <a:pt x="406982" y="399122"/>
                    <a:pt x="501749" y="493889"/>
                    <a:pt x="618649" y="493889"/>
                  </a:cubicBezTo>
                  <a:cubicBezTo>
                    <a:pt x="735549" y="493889"/>
                    <a:pt x="830316" y="399122"/>
                    <a:pt x="830316" y="282222"/>
                  </a:cubicBezTo>
                  <a:lnTo>
                    <a:pt x="830316" y="211666"/>
                  </a:lnTo>
                  <a:cubicBezTo>
                    <a:pt x="830316" y="94766"/>
                    <a:pt x="735549" y="0"/>
                    <a:pt x="618649" y="0"/>
                  </a:cubicBezTo>
                  <a:moveTo>
                    <a:pt x="399433" y="969997"/>
                  </a:moveTo>
                  <a:cubicBezTo>
                    <a:pt x="400632" y="961884"/>
                    <a:pt x="389202" y="958709"/>
                    <a:pt x="386027" y="966258"/>
                  </a:cubicBezTo>
                  <a:lnTo>
                    <a:pt x="232005" y="1325597"/>
                  </a:lnTo>
                  <a:cubicBezTo>
                    <a:pt x="209748" y="1377518"/>
                    <a:pt x="158672" y="1411161"/>
                    <a:pt x="102182" y="1411111"/>
                  </a:cubicBezTo>
                  <a:lnTo>
                    <a:pt x="37130" y="1411111"/>
                  </a:lnTo>
                  <a:cubicBezTo>
                    <a:pt x="25266" y="1411121"/>
                    <a:pt x="14190" y="1405167"/>
                    <a:pt x="7655" y="1395265"/>
                  </a:cubicBezTo>
                  <a:cubicBezTo>
                    <a:pt x="1120" y="1385363"/>
                    <a:pt x="0" y="1372838"/>
                    <a:pt x="4675" y="1361934"/>
                  </a:cubicBezTo>
                  <a:lnTo>
                    <a:pt x="195316" y="917222"/>
                  </a:lnTo>
                  <a:lnTo>
                    <a:pt x="265448" y="741821"/>
                  </a:lnTo>
                  <a:cubicBezTo>
                    <a:pt x="308318" y="634683"/>
                    <a:pt x="412094" y="564437"/>
                    <a:pt x="527491" y="564444"/>
                  </a:cubicBezTo>
                  <a:lnTo>
                    <a:pt x="709807" y="564444"/>
                  </a:lnTo>
                  <a:cubicBezTo>
                    <a:pt x="825204" y="564437"/>
                    <a:pt x="928980" y="634683"/>
                    <a:pt x="971850" y="741821"/>
                  </a:cubicBezTo>
                  <a:lnTo>
                    <a:pt x="1041982" y="917222"/>
                  </a:lnTo>
                  <a:lnTo>
                    <a:pt x="1232553" y="1361934"/>
                  </a:lnTo>
                  <a:cubicBezTo>
                    <a:pt x="1237228" y="1372838"/>
                    <a:pt x="1236108" y="1385363"/>
                    <a:pt x="1229572" y="1395265"/>
                  </a:cubicBezTo>
                  <a:cubicBezTo>
                    <a:pt x="1223037" y="1405167"/>
                    <a:pt x="1211962" y="1411121"/>
                    <a:pt x="1200097" y="1411111"/>
                  </a:cubicBezTo>
                  <a:lnTo>
                    <a:pt x="1135045" y="1411111"/>
                  </a:lnTo>
                  <a:cubicBezTo>
                    <a:pt x="1078607" y="1411105"/>
                    <a:pt x="1027601" y="1377471"/>
                    <a:pt x="1005364" y="1325597"/>
                  </a:cubicBezTo>
                  <a:lnTo>
                    <a:pt x="851341" y="966258"/>
                  </a:lnTo>
                  <a:cubicBezTo>
                    <a:pt x="848096" y="958709"/>
                    <a:pt x="836736" y="961884"/>
                    <a:pt x="837865" y="969997"/>
                  </a:cubicBezTo>
                  <a:lnTo>
                    <a:pt x="900871" y="1411111"/>
                  </a:lnTo>
                  <a:lnTo>
                    <a:pt x="968252" y="2219607"/>
                  </a:lnTo>
                  <a:cubicBezTo>
                    <a:pt x="969060" y="2229429"/>
                    <a:pt x="965723" y="2239141"/>
                    <a:pt x="959048" y="2246392"/>
                  </a:cubicBezTo>
                  <a:cubicBezTo>
                    <a:pt x="952374" y="2253643"/>
                    <a:pt x="942970" y="2257771"/>
                    <a:pt x="933115" y="2257777"/>
                  </a:cubicBezTo>
                  <a:lnTo>
                    <a:pt x="879281" y="2257777"/>
                  </a:lnTo>
                  <a:cubicBezTo>
                    <a:pt x="810300" y="2257786"/>
                    <a:pt x="751423" y="2207921"/>
                    <a:pt x="740075" y="2139879"/>
                  </a:cubicBezTo>
                  <a:lnTo>
                    <a:pt x="625705" y="1452880"/>
                  </a:lnTo>
                  <a:cubicBezTo>
                    <a:pt x="624364" y="1444977"/>
                    <a:pt x="613075" y="1444977"/>
                    <a:pt x="611735" y="1452880"/>
                  </a:cubicBezTo>
                  <a:lnTo>
                    <a:pt x="497293" y="2139879"/>
                  </a:lnTo>
                  <a:cubicBezTo>
                    <a:pt x="485942" y="2207947"/>
                    <a:pt x="427025" y="2257820"/>
                    <a:pt x="358017" y="2257777"/>
                  </a:cubicBezTo>
                  <a:lnTo>
                    <a:pt x="304183" y="2257777"/>
                  </a:lnTo>
                  <a:cubicBezTo>
                    <a:pt x="294328" y="2257771"/>
                    <a:pt x="284924" y="2253643"/>
                    <a:pt x="278250" y="2246392"/>
                  </a:cubicBezTo>
                  <a:cubicBezTo>
                    <a:pt x="271575" y="2239141"/>
                    <a:pt x="268238" y="2229429"/>
                    <a:pt x="269046" y="2219607"/>
                  </a:cubicBezTo>
                  <a:lnTo>
                    <a:pt x="336427" y="1411111"/>
                  </a:lnTo>
                  <a:lnTo>
                    <a:pt x="399433" y="969997"/>
                  </a:lnTo>
                  <a:moveTo>
                    <a:pt x="2206149" y="0"/>
                  </a:moveTo>
                  <a:cubicBezTo>
                    <a:pt x="2089249" y="0"/>
                    <a:pt x="1994482" y="94766"/>
                    <a:pt x="1994482" y="211666"/>
                  </a:cubicBezTo>
                  <a:lnTo>
                    <a:pt x="1994482" y="282222"/>
                  </a:lnTo>
                  <a:cubicBezTo>
                    <a:pt x="1994482" y="399122"/>
                    <a:pt x="2089249" y="493889"/>
                    <a:pt x="2206149" y="493889"/>
                  </a:cubicBezTo>
                  <a:cubicBezTo>
                    <a:pt x="2323049" y="493889"/>
                    <a:pt x="2417816" y="399122"/>
                    <a:pt x="2417816" y="282222"/>
                  </a:cubicBezTo>
                  <a:lnTo>
                    <a:pt x="2417816" y="211666"/>
                  </a:lnTo>
                  <a:cubicBezTo>
                    <a:pt x="2417816" y="94766"/>
                    <a:pt x="2323049" y="0"/>
                    <a:pt x="2206149" y="0"/>
                  </a:cubicBezTo>
                  <a:moveTo>
                    <a:pt x="1986933" y="969997"/>
                  </a:moveTo>
                  <a:cubicBezTo>
                    <a:pt x="1988132" y="961884"/>
                    <a:pt x="1976702" y="958709"/>
                    <a:pt x="1973527" y="966258"/>
                  </a:cubicBezTo>
                  <a:lnTo>
                    <a:pt x="1819505" y="1325597"/>
                  </a:lnTo>
                  <a:cubicBezTo>
                    <a:pt x="1797248" y="1377518"/>
                    <a:pt x="1746172" y="1411161"/>
                    <a:pt x="1689682" y="1411111"/>
                  </a:cubicBezTo>
                  <a:lnTo>
                    <a:pt x="1624630" y="1411111"/>
                  </a:lnTo>
                  <a:cubicBezTo>
                    <a:pt x="1612766" y="1411121"/>
                    <a:pt x="1601690" y="1405167"/>
                    <a:pt x="1595155" y="1395265"/>
                  </a:cubicBezTo>
                  <a:cubicBezTo>
                    <a:pt x="1588620" y="1385363"/>
                    <a:pt x="1587500" y="1372838"/>
                    <a:pt x="1592175" y="1361934"/>
                  </a:cubicBezTo>
                  <a:lnTo>
                    <a:pt x="1782816" y="917222"/>
                  </a:lnTo>
                  <a:lnTo>
                    <a:pt x="1852948" y="741821"/>
                  </a:lnTo>
                  <a:cubicBezTo>
                    <a:pt x="1895818" y="634683"/>
                    <a:pt x="1999595" y="564437"/>
                    <a:pt x="2114991" y="564444"/>
                  </a:cubicBezTo>
                  <a:lnTo>
                    <a:pt x="2297307" y="564444"/>
                  </a:lnTo>
                  <a:cubicBezTo>
                    <a:pt x="2412703" y="564437"/>
                    <a:pt x="2516480" y="634683"/>
                    <a:pt x="2559350" y="741821"/>
                  </a:cubicBezTo>
                  <a:lnTo>
                    <a:pt x="2629482" y="917222"/>
                  </a:lnTo>
                  <a:lnTo>
                    <a:pt x="2820053" y="1361934"/>
                  </a:lnTo>
                  <a:cubicBezTo>
                    <a:pt x="2824728" y="1372838"/>
                    <a:pt x="2823608" y="1385363"/>
                    <a:pt x="2817072" y="1395265"/>
                  </a:cubicBezTo>
                  <a:cubicBezTo>
                    <a:pt x="2810537" y="1405167"/>
                    <a:pt x="2799462" y="1411121"/>
                    <a:pt x="2787597" y="1411111"/>
                  </a:cubicBezTo>
                  <a:lnTo>
                    <a:pt x="2722545" y="1411111"/>
                  </a:lnTo>
                  <a:cubicBezTo>
                    <a:pt x="2666107" y="1411105"/>
                    <a:pt x="2615101" y="1377471"/>
                    <a:pt x="2592864" y="1325597"/>
                  </a:cubicBezTo>
                  <a:lnTo>
                    <a:pt x="2438841" y="966258"/>
                  </a:lnTo>
                  <a:cubicBezTo>
                    <a:pt x="2435596" y="958709"/>
                    <a:pt x="2424236" y="961884"/>
                    <a:pt x="2425365" y="969997"/>
                  </a:cubicBezTo>
                  <a:lnTo>
                    <a:pt x="2488371" y="1411111"/>
                  </a:lnTo>
                  <a:lnTo>
                    <a:pt x="2555752" y="2219607"/>
                  </a:lnTo>
                  <a:cubicBezTo>
                    <a:pt x="2556560" y="2229429"/>
                    <a:pt x="2553223" y="2239141"/>
                    <a:pt x="2546548" y="2246392"/>
                  </a:cubicBezTo>
                  <a:cubicBezTo>
                    <a:pt x="2539874" y="2253643"/>
                    <a:pt x="2530470" y="2257771"/>
                    <a:pt x="2520615" y="2257777"/>
                  </a:cubicBezTo>
                  <a:lnTo>
                    <a:pt x="2466781" y="2257777"/>
                  </a:lnTo>
                  <a:cubicBezTo>
                    <a:pt x="2397800" y="2257786"/>
                    <a:pt x="2338923" y="2207921"/>
                    <a:pt x="2327575" y="2139879"/>
                  </a:cubicBezTo>
                  <a:lnTo>
                    <a:pt x="2213205" y="1452880"/>
                  </a:lnTo>
                  <a:cubicBezTo>
                    <a:pt x="2211864" y="1444977"/>
                    <a:pt x="2200575" y="1444977"/>
                    <a:pt x="2199234" y="1452880"/>
                  </a:cubicBezTo>
                  <a:lnTo>
                    <a:pt x="2084793" y="2139879"/>
                  </a:lnTo>
                  <a:cubicBezTo>
                    <a:pt x="2073442" y="2207947"/>
                    <a:pt x="2014525" y="2257820"/>
                    <a:pt x="1945517" y="2257777"/>
                  </a:cubicBezTo>
                  <a:lnTo>
                    <a:pt x="1891683" y="2257777"/>
                  </a:lnTo>
                  <a:cubicBezTo>
                    <a:pt x="1881828" y="2257771"/>
                    <a:pt x="1872424" y="2253643"/>
                    <a:pt x="1865750" y="2246392"/>
                  </a:cubicBezTo>
                  <a:cubicBezTo>
                    <a:pt x="1859075" y="2239141"/>
                    <a:pt x="1855738" y="2229429"/>
                    <a:pt x="1856546" y="2219607"/>
                  </a:cubicBezTo>
                  <a:lnTo>
                    <a:pt x="1923927" y="1411111"/>
                  </a:lnTo>
                  <a:lnTo>
                    <a:pt x="1986933" y="969997"/>
                  </a:lnTo>
                  <a:moveTo>
                    <a:pt x="3793649" y="0"/>
                  </a:moveTo>
                  <a:cubicBezTo>
                    <a:pt x="3676749" y="0"/>
                    <a:pt x="3581982" y="94766"/>
                    <a:pt x="3581982" y="211666"/>
                  </a:cubicBezTo>
                  <a:lnTo>
                    <a:pt x="3581982" y="282222"/>
                  </a:lnTo>
                  <a:cubicBezTo>
                    <a:pt x="3581982" y="399122"/>
                    <a:pt x="3676749" y="493889"/>
                    <a:pt x="3793649" y="493889"/>
                  </a:cubicBezTo>
                  <a:cubicBezTo>
                    <a:pt x="3910549" y="493889"/>
                    <a:pt x="4005316" y="399122"/>
                    <a:pt x="4005316" y="282222"/>
                  </a:cubicBezTo>
                  <a:lnTo>
                    <a:pt x="4005316" y="211666"/>
                  </a:lnTo>
                  <a:cubicBezTo>
                    <a:pt x="4005316" y="94766"/>
                    <a:pt x="3910549" y="0"/>
                    <a:pt x="3793649" y="0"/>
                  </a:cubicBezTo>
                  <a:moveTo>
                    <a:pt x="3574433" y="969997"/>
                  </a:moveTo>
                  <a:cubicBezTo>
                    <a:pt x="3575632" y="961884"/>
                    <a:pt x="3564202" y="958709"/>
                    <a:pt x="3561027" y="966258"/>
                  </a:cubicBezTo>
                  <a:lnTo>
                    <a:pt x="3407004" y="1325597"/>
                  </a:lnTo>
                  <a:cubicBezTo>
                    <a:pt x="3384748" y="1377518"/>
                    <a:pt x="3333672" y="1411161"/>
                    <a:pt x="3277182" y="1411111"/>
                  </a:cubicBezTo>
                  <a:lnTo>
                    <a:pt x="3212130" y="1411111"/>
                  </a:lnTo>
                  <a:cubicBezTo>
                    <a:pt x="3200266" y="1411121"/>
                    <a:pt x="3189190" y="1405167"/>
                    <a:pt x="3182655" y="1395265"/>
                  </a:cubicBezTo>
                  <a:cubicBezTo>
                    <a:pt x="3176120" y="1385363"/>
                    <a:pt x="3175000" y="1372838"/>
                    <a:pt x="3179675" y="1361934"/>
                  </a:cubicBezTo>
                  <a:lnTo>
                    <a:pt x="3370316" y="917222"/>
                  </a:lnTo>
                  <a:lnTo>
                    <a:pt x="3440448" y="741821"/>
                  </a:lnTo>
                  <a:cubicBezTo>
                    <a:pt x="3483318" y="634683"/>
                    <a:pt x="3587095" y="564437"/>
                    <a:pt x="3702491" y="564444"/>
                  </a:cubicBezTo>
                  <a:lnTo>
                    <a:pt x="3884807" y="564444"/>
                  </a:lnTo>
                  <a:cubicBezTo>
                    <a:pt x="4000203" y="564437"/>
                    <a:pt x="4103980" y="634683"/>
                    <a:pt x="4146850" y="741821"/>
                  </a:cubicBezTo>
                  <a:lnTo>
                    <a:pt x="4216982" y="917222"/>
                  </a:lnTo>
                  <a:lnTo>
                    <a:pt x="4407553" y="1361934"/>
                  </a:lnTo>
                  <a:cubicBezTo>
                    <a:pt x="4412228" y="1372838"/>
                    <a:pt x="4411107" y="1385363"/>
                    <a:pt x="4404572" y="1395265"/>
                  </a:cubicBezTo>
                  <a:cubicBezTo>
                    <a:pt x="4398037" y="1405167"/>
                    <a:pt x="4386962" y="1411121"/>
                    <a:pt x="4375097" y="1411111"/>
                  </a:cubicBezTo>
                  <a:lnTo>
                    <a:pt x="4310045" y="1411111"/>
                  </a:lnTo>
                  <a:cubicBezTo>
                    <a:pt x="4253607" y="1411105"/>
                    <a:pt x="4202601" y="1377471"/>
                    <a:pt x="4180364" y="1325597"/>
                  </a:cubicBezTo>
                  <a:lnTo>
                    <a:pt x="4026341" y="966258"/>
                  </a:lnTo>
                  <a:cubicBezTo>
                    <a:pt x="4023096" y="958709"/>
                    <a:pt x="4011736" y="961884"/>
                    <a:pt x="4012865" y="969997"/>
                  </a:cubicBezTo>
                  <a:lnTo>
                    <a:pt x="4075871" y="1411111"/>
                  </a:lnTo>
                  <a:lnTo>
                    <a:pt x="4143252" y="2219607"/>
                  </a:lnTo>
                  <a:cubicBezTo>
                    <a:pt x="4144060" y="2229429"/>
                    <a:pt x="4140723" y="2239141"/>
                    <a:pt x="4134048" y="2246392"/>
                  </a:cubicBezTo>
                  <a:cubicBezTo>
                    <a:pt x="4127374" y="2253643"/>
                    <a:pt x="4117970" y="2257771"/>
                    <a:pt x="4108115" y="2257777"/>
                  </a:cubicBezTo>
                  <a:lnTo>
                    <a:pt x="4054281" y="2257777"/>
                  </a:lnTo>
                  <a:cubicBezTo>
                    <a:pt x="3985299" y="2257786"/>
                    <a:pt x="3926423" y="2207921"/>
                    <a:pt x="3915075" y="2139879"/>
                  </a:cubicBezTo>
                  <a:lnTo>
                    <a:pt x="3800704" y="1452880"/>
                  </a:lnTo>
                  <a:cubicBezTo>
                    <a:pt x="3799364" y="1444977"/>
                    <a:pt x="3788075" y="1444977"/>
                    <a:pt x="3786735" y="1452880"/>
                  </a:cubicBezTo>
                  <a:lnTo>
                    <a:pt x="3672294" y="2139879"/>
                  </a:lnTo>
                  <a:cubicBezTo>
                    <a:pt x="3660942" y="2207947"/>
                    <a:pt x="3602025" y="2257820"/>
                    <a:pt x="3533017" y="2257777"/>
                  </a:cubicBezTo>
                  <a:lnTo>
                    <a:pt x="3479183" y="2257777"/>
                  </a:lnTo>
                  <a:cubicBezTo>
                    <a:pt x="3469328" y="2257771"/>
                    <a:pt x="3459924" y="2253643"/>
                    <a:pt x="3453250" y="2246392"/>
                  </a:cubicBezTo>
                  <a:cubicBezTo>
                    <a:pt x="3446575" y="2239141"/>
                    <a:pt x="3443238" y="2229429"/>
                    <a:pt x="3444046" y="2219607"/>
                  </a:cubicBezTo>
                  <a:lnTo>
                    <a:pt x="3511427" y="1411111"/>
                  </a:lnTo>
                  <a:lnTo>
                    <a:pt x="3574433" y="969997"/>
                  </a:lnTo>
                  <a:moveTo>
                    <a:pt x="5381149" y="0"/>
                  </a:moveTo>
                  <a:cubicBezTo>
                    <a:pt x="5264249" y="0"/>
                    <a:pt x="5169482" y="94766"/>
                    <a:pt x="5169482" y="211666"/>
                  </a:cubicBezTo>
                  <a:lnTo>
                    <a:pt x="5169482" y="282222"/>
                  </a:lnTo>
                  <a:cubicBezTo>
                    <a:pt x="5169482" y="399122"/>
                    <a:pt x="5264249" y="493889"/>
                    <a:pt x="5381149" y="493889"/>
                  </a:cubicBezTo>
                  <a:cubicBezTo>
                    <a:pt x="5498049" y="493889"/>
                    <a:pt x="5592816" y="399122"/>
                    <a:pt x="5592816" y="282222"/>
                  </a:cubicBezTo>
                  <a:lnTo>
                    <a:pt x="5592816" y="211666"/>
                  </a:lnTo>
                  <a:cubicBezTo>
                    <a:pt x="5592816" y="94766"/>
                    <a:pt x="5498049" y="0"/>
                    <a:pt x="5381149" y="0"/>
                  </a:cubicBezTo>
                  <a:moveTo>
                    <a:pt x="5161933" y="969997"/>
                  </a:moveTo>
                  <a:cubicBezTo>
                    <a:pt x="5163132" y="961884"/>
                    <a:pt x="5151702" y="958709"/>
                    <a:pt x="5148527" y="966258"/>
                  </a:cubicBezTo>
                  <a:lnTo>
                    <a:pt x="4994504" y="1325597"/>
                  </a:lnTo>
                  <a:cubicBezTo>
                    <a:pt x="4972248" y="1377518"/>
                    <a:pt x="4921172" y="1411161"/>
                    <a:pt x="4864682" y="1411111"/>
                  </a:cubicBezTo>
                  <a:lnTo>
                    <a:pt x="4799630" y="1411111"/>
                  </a:lnTo>
                  <a:cubicBezTo>
                    <a:pt x="4787765" y="1411121"/>
                    <a:pt x="4776691" y="1405167"/>
                    <a:pt x="4770155" y="1395265"/>
                  </a:cubicBezTo>
                  <a:cubicBezTo>
                    <a:pt x="4763620" y="1385363"/>
                    <a:pt x="4762500" y="1372838"/>
                    <a:pt x="4767174" y="1361934"/>
                  </a:cubicBezTo>
                  <a:lnTo>
                    <a:pt x="4957816" y="917222"/>
                  </a:lnTo>
                  <a:lnTo>
                    <a:pt x="5027948" y="741821"/>
                  </a:lnTo>
                  <a:cubicBezTo>
                    <a:pt x="5070818" y="634683"/>
                    <a:pt x="5174595" y="564437"/>
                    <a:pt x="5289991" y="564444"/>
                  </a:cubicBezTo>
                  <a:lnTo>
                    <a:pt x="5472307" y="564444"/>
                  </a:lnTo>
                  <a:cubicBezTo>
                    <a:pt x="5587703" y="564437"/>
                    <a:pt x="5691480" y="634683"/>
                    <a:pt x="5734350" y="741821"/>
                  </a:cubicBezTo>
                  <a:lnTo>
                    <a:pt x="5804482" y="917222"/>
                  </a:lnTo>
                  <a:lnTo>
                    <a:pt x="5995053" y="1361934"/>
                  </a:lnTo>
                  <a:cubicBezTo>
                    <a:pt x="5999728" y="1372838"/>
                    <a:pt x="5998607" y="1385363"/>
                    <a:pt x="5992072" y="1395265"/>
                  </a:cubicBezTo>
                  <a:cubicBezTo>
                    <a:pt x="5985537" y="1405167"/>
                    <a:pt x="5974462" y="1411121"/>
                    <a:pt x="5962597" y="1411111"/>
                  </a:cubicBezTo>
                  <a:lnTo>
                    <a:pt x="5897545" y="1411111"/>
                  </a:lnTo>
                  <a:cubicBezTo>
                    <a:pt x="5841107" y="1411105"/>
                    <a:pt x="5790101" y="1377471"/>
                    <a:pt x="5767864" y="1325597"/>
                  </a:cubicBezTo>
                  <a:lnTo>
                    <a:pt x="5613841" y="966258"/>
                  </a:lnTo>
                  <a:cubicBezTo>
                    <a:pt x="5610596" y="958709"/>
                    <a:pt x="5599236" y="961884"/>
                    <a:pt x="5600365" y="969997"/>
                  </a:cubicBezTo>
                  <a:lnTo>
                    <a:pt x="5663371" y="1411111"/>
                  </a:lnTo>
                  <a:lnTo>
                    <a:pt x="5730752" y="2219607"/>
                  </a:lnTo>
                  <a:cubicBezTo>
                    <a:pt x="5731560" y="2229429"/>
                    <a:pt x="5728223" y="2239141"/>
                    <a:pt x="5721548" y="2246392"/>
                  </a:cubicBezTo>
                  <a:cubicBezTo>
                    <a:pt x="5714874" y="2253643"/>
                    <a:pt x="5705470" y="2257771"/>
                    <a:pt x="5695615" y="2257777"/>
                  </a:cubicBezTo>
                  <a:lnTo>
                    <a:pt x="5641781" y="2257777"/>
                  </a:lnTo>
                  <a:cubicBezTo>
                    <a:pt x="5572799" y="2257786"/>
                    <a:pt x="5513923" y="2207921"/>
                    <a:pt x="5502575" y="2139879"/>
                  </a:cubicBezTo>
                  <a:lnTo>
                    <a:pt x="5388204" y="1452880"/>
                  </a:lnTo>
                  <a:cubicBezTo>
                    <a:pt x="5386864" y="1444977"/>
                    <a:pt x="5375575" y="1444977"/>
                    <a:pt x="5374235" y="1452880"/>
                  </a:cubicBezTo>
                  <a:lnTo>
                    <a:pt x="5259794" y="2139879"/>
                  </a:lnTo>
                  <a:cubicBezTo>
                    <a:pt x="5248442" y="2207947"/>
                    <a:pt x="5189525" y="2257820"/>
                    <a:pt x="5120517" y="2257777"/>
                  </a:cubicBezTo>
                  <a:lnTo>
                    <a:pt x="5066683" y="2257777"/>
                  </a:lnTo>
                  <a:cubicBezTo>
                    <a:pt x="5056828" y="2257771"/>
                    <a:pt x="5047424" y="2253643"/>
                    <a:pt x="5040750" y="2246392"/>
                  </a:cubicBezTo>
                  <a:cubicBezTo>
                    <a:pt x="5034075" y="2239141"/>
                    <a:pt x="5030738" y="2229429"/>
                    <a:pt x="5031546" y="2219607"/>
                  </a:cubicBezTo>
                  <a:lnTo>
                    <a:pt x="5098927" y="1411111"/>
                  </a:lnTo>
                  <a:lnTo>
                    <a:pt x="5161933" y="969997"/>
                  </a:lnTo>
                  <a:moveTo>
                    <a:pt x="6968649" y="0"/>
                  </a:moveTo>
                  <a:cubicBezTo>
                    <a:pt x="6851748" y="0"/>
                    <a:pt x="6756982" y="94766"/>
                    <a:pt x="6756982" y="211666"/>
                  </a:cubicBezTo>
                  <a:lnTo>
                    <a:pt x="6756982" y="282222"/>
                  </a:lnTo>
                  <a:cubicBezTo>
                    <a:pt x="6756982" y="399122"/>
                    <a:pt x="6851748" y="493889"/>
                    <a:pt x="6968649" y="493889"/>
                  </a:cubicBezTo>
                  <a:cubicBezTo>
                    <a:pt x="7085550" y="493889"/>
                    <a:pt x="7180316" y="399122"/>
                    <a:pt x="7180316" y="282222"/>
                  </a:cubicBezTo>
                  <a:lnTo>
                    <a:pt x="7180316" y="211666"/>
                  </a:lnTo>
                  <a:cubicBezTo>
                    <a:pt x="7180316" y="94766"/>
                    <a:pt x="7085550" y="0"/>
                    <a:pt x="6968649" y="0"/>
                  </a:cubicBezTo>
                  <a:moveTo>
                    <a:pt x="6749433" y="969997"/>
                  </a:moveTo>
                  <a:cubicBezTo>
                    <a:pt x="6750632" y="961884"/>
                    <a:pt x="6739203" y="958709"/>
                    <a:pt x="6736028" y="966258"/>
                  </a:cubicBezTo>
                  <a:lnTo>
                    <a:pt x="6582004" y="1325597"/>
                  </a:lnTo>
                  <a:cubicBezTo>
                    <a:pt x="6559748" y="1377518"/>
                    <a:pt x="6508672" y="1411161"/>
                    <a:pt x="6452182" y="1411111"/>
                  </a:cubicBezTo>
                  <a:lnTo>
                    <a:pt x="6387130" y="1411111"/>
                  </a:lnTo>
                  <a:cubicBezTo>
                    <a:pt x="6375265" y="1411121"/>
                    <a:pt x="6364191" y="1405167"/>
                    <a:pt x="6357655" y="1395265"/>
                  </a:cubicBezTo>
                  <a:cubicBezTo>
                    <a:pt x="6351120" y="1385363"/>
                    <a:pt x="6350000" y="1372838"/>
                    <a:pt x="6354674" y="1361934"/>
                  </a:cubicBezTo>
                  <a:lnTo>
                    <a:pt x="6545316" y="917222"/>
                  </a:lnTo>
                  <a:lnTo>
                    <a:pt x="6615448" y="741821"/>
                  </a:lnTo>
                  <a:cubicBezTo>
                    <a:pt x="6658318" y="634683"/>
                    <a:pt x="6762094" y="564437"/>
                    <a:pt x="6877491" y="564444"/>
                  </a:cubicBezTo>
                  <a:lnTo>
                    <a:pt x="7059807" y="564444"/>
                  </a:lnTo>
                  <a:cubicBezTo>
                    <a:pt x="7175204" y="564437"/>
                    <a:pt x="7278980" y="634683"/>
                    <a:pt x="7321850" y="741821"/>
                  </a:cubicBezTo>
                  <a:lnTo>
                    <a:pt x="7391982" y="917222"/>
                  </a:lnTo>
                  <a:lnTo>
                    <a:pt x="7582553" y="1361934"/>
                  </a:lnTo>
                  <a:cubicBezTo>
                    <a:pt x="7587228" y="1372838"/>
                    <a:pt x="7586107" y="1385363"/>
                    <a:pt x="7579572" y="1395265"/>
                  </a:cubicBezTo>
                  <a:cubicBezTo>
                    <a:pt x="7573037" y="1405167"/>
                    <a:pt x="7561962" y="1411121"/>
                    <a:pt x="7550097" y="1411111"/>
                  </a:cubicBezTo>
                  <a:lnTo>
                    <a:pt x="7485045" y="1411111"/>
                  </a:lnTo>
                  <a:cubicBezTo>
                    <a:pt x="7428607" y="1411105"/>
                    <a:pt x="7377601" y="1377471"/>
                    <a:pt x="7355364" y="1325597"/>
                  </a:cubicBezTo>
                  <a:lnTo>
                    <a:pt x="7201341" y="966258"/>
                  </a:lnTo>
                  <a:cubicBezTo>
                    <a:pt x="7198095" y="958709"/>
                    <a:pt x="7186736" y="961884"/>
                    <a:pt x="7187865" y="969997"/>
                  </a:cubicBezTo>
                  <a:lnTo>
                    <a:pt x="7250871" y="1411111"/>
                  </a:lnTo>
                  <a:lnTo>
                    <a:pt x="7318252" y="2219607"/>
                  </a:lnTo>
                  <a:cubicBezTo>
                    <a:pt x="7319060" y="2229429"/>
                    <a:pt x="7315722" y="2239141"/>
                    <a:pt x="7309048" y="2246392"/>
                  </a:cubicBezTo>
                  <a:cubicBezTo>
                    <a:pt x="7302374" y="2253643"/>
                    <a:pt x="7292970" y="2257771"/>
                    <a:pt x="7283115" y="2257777"/>
                  </a:cubicBezTo>
                  <a:lnTo>
                    <a:pt x="7229281" y="2257777"/>
                  </a:lnTo>
                  <a:cubicBezTo>
                    <a:pt x="7160299" y="2257786"/>
                    <a:pt x="7101422" y="2207921"/>
                    <a:pt x="7090075" y="2139879"/>
                  </a:cubicBezTo>
                  <a:lnTo>
                    <a:pt x="6975704" y="1452880"/>
                  </a:lnTo>
                  <a:cubicBezTo>
                    <a:pt x="6974364" y="1444977"/>
                    <a:pt x="6963075" y="1444977"/>
                    <a:pt x="6961735" y="1452880"/>
                  </a:cubicBezTo>
                  <a:lnTo>
                    <a:pt x="6847294" y="2139879"/>
                  </a:lnTo>
                  <a:cubicBezTo>
                    <a:pt x="6835942" y="2207947"/>
                    <a:pt x="6777025" y="2257820"/>
                    <a:pt x="6708017" y="2257777"/>
                  </a:cubicBezTo>
                  <a:lnTo>
                    <a:pt x="6654183" y="2257777"/>
                  </a:lnTo>
                  <a:cubicBezTo>
                    <a:pt x="6644328" y="2257771"/>
                    <a:pt x="6634924" y="2253643"/>
                    <a:pt x="6628250" y="2246392"/>
                  </a:cubicBezTo>
                  <a:cubicBezTo>
                    <a:pt x="6621576" y="2239141"/>
                    <a:pt x="6618238" y="2229429"/>
                    <a:pt x="6619046" y="2219607"/>
                  </a:cubicBezTo>
                  <a:lnTo>
                    <a:pt x="6686427" y="1411111"/>
                  </a:lnTo>
                  <a:lnTo>
                    <a:pt x="6749433" y="969997"/>
                  </a:lnTo>
                  <a:moveTo>
                    <a:pt x="8556149" y="0"/>
                  </a:moveTo>
                  <a:cubicBezTo>
                    <a:pt x="8439248" y="0"/>
                    <a:pt x="8344482" y="94766"/>
                    <a:pt x="8344482" y="211666"/>
                  </a:cubicBezTo>
                  <a:lnTo>
                    <a:pt x="8344482" y="282222"/>
                  </a:lnTo>
                  <a:cubicBezTo>
                    <a:pt x="8344482" y="399122"/>
                    <a:pt x="8439248" y="493889"/>
                    <a:pt x="8556149" y="493889"/>
                  </a:cubicBezTo>
                  <a:cubicBezTo>
                    <a:pt x="8673050" y="493889"/>
                    <a:pt x="8767816" y="399122"/>
                    <a:pt x="8767816" y="282222"/>
                  </a:cubicBezTo>
                  <a:lnTo>
                    <a:pt x="8767816" y="211666"/>
                  </a:lnTo>
                  <a:cubicBezTo>
                    <a:pt x="8767816" y="94766"/>
                    <a:pt x="8673050" y="0"/>
                    <a:pt x="8556149" y="0"/>
                  </a:cubicBezTo>
                  <a:moveTo>
                    <a:pt x="8336933" y="969997"/>
                  </a:moveTo>
                  <a:cubicBezTo>
                    <a:pt x="8338132" y="961884"/>
                    <a:pt x="8326703" y="958709"/>
                    <a:pt x="8323528" y="966258"/>
                  </a:cubicBezTo>
                  <a:lnTo>
                    <a:pt x="8169504" y="1325597"/>
                  </a:lnTo>
                  <a:cubicBezTo>
                    <a:pt x="8147248" y="1377518"/>
                    <a:pt x="8096172" y="1411161"/>
                    <a:pt x="8039682" y="1411111"/>
                  </a:cubicBezTo>
                  <a:lnTo>
                    <a:pt x="7974630" y="1411111"/>
                  </a:lnTo>
                  <a:cubicBezTo>
                    <a:pt x="7962766" y="1411121"/>
                    <a:pt x="7951691" y="1405167"/>
                    <a:pt x="7945155" y="1395265"/>
                  </a:cubicBezTo>
                  <a:cubicBezTo>
                    <a:pt x="7938620" y="1385363"/>
                    <a:pt x="7937500" y="1372838"/>
                    <a:pt x="7942175" y="1361934"/>
                  </a:cubicBezTo>
                  <a:lnTo>
                    <a:pt x="8132816" y="917222"/>
                  </a:lnTo>
                  <a:lnTo>
                    <a:pt x="8202948" y="741821"/>
                  </a:lnTo>
                  <a:cubicBezTo>
                    <a:pt x="8245818" y="634683"/>
                    <a:pt x="8349594" y="564437"/>
                    <a:pt x="8464991" y="564444"/>
                  </a:cubicBezTo>
                  <a:lnTo>
                    <a:pt x="8647307" y="564444"/>
                  </a:lnTo>
                  <a:cubicBezTo>
                    <a:pt x="8762704" y="564437"/>
                    <a:pt x="8866480" y="634683"/>
                    <a:pt x="8909350" y="741821"/>
                  </a:cubicBezTo>
                  <a:lnTo>
                    <a:pt x="8979482" y="917222"/>
                  </a:lnTo>
                  <a:lnTo>
                    <a:pt x="9170053" y="1361934"/>
                  </a:lnTo>
                  <a:cubicBezTo>
                    <a:pt x="9174728" y="1372838"/>
                    <a:pt x="9173607" y="1385363"/>
                    <a:pt x="9167072" y="1395265"/>
                  </a:cubicBezTo>
                  <a:cubicBezTo>
                    <a:pt x="9160537" y="1405167"/>
                    <a:pt x="9149462" y="1411121"/>
                    <a:pt x="9137597" y="1411111"/>
                  </a:cubicBezTo>
                  <a:lnTo>
                    <a:pt x="9072545" y="1411111"/>
                  </a:lnTo>
                  <a:cubicBezTo>
                    <a:pt x="9016107" y="1411105"/>
                    <a:pt x="8965101" y="1377471"/>
                    <a:pt x="8942864" y="1325597"/>
                  </a:cubicBezTo>
                  <a:lnTo>
                    <a:pt x="8788841" y="966258"/>
                  </a:lnTo>
                  <a:cubicBezTo>
                    <a:pt x="8785595" y="958709"/>
                    <a:pt x="8774236" y="961884"/>
                    <a:pt x="8775365" y="969997"/>
                  </a:cubicBezTo>
                  <a:lnTo>
                    <a:pt x="8838371" y="1411111"/>
                  </a:lnTo>
                  <a:lnTo>
                    <a:pt x="8905752" y="2219607"/>
                  </a:lnTo>
                  <a:cubicBezTo>
                    <a:pt x="8906560" y="2229429"/>
                    <a:pt x="8903222" y="2239141"/>
                    <a:pt x="8896548" y="2246392"/>
                  </a:cubicBezTo>
                  <a:cubicBezTo>
                    <a:pt x="8889874" y="2253643"/>
                    <a:pt x="8880470" y="2257771"/>
                    <a:pt x="8870615" y="2257777"/>
                  </a:cubicBezTo>
                  <a:lnTo>
                    <a:pt x="8816781" y="2257777"/>
                  </a:lnTo>
                  <a:cubicBezTo>
                    <a:pt x="8747799" y="2257786"/>
                    <a:pt x="8688922" y="2207921"/>
                    <a:pt x="8677575" y="2139879"/>
                  </a:cubicBezTo>
                  <a:lnTo>
                    <a:pt x="8563204" y="1452880"/>
                  </a:lnTo>
                  <a:cubicBezTo>
                    <a:pt x="8561864" y="1444977"/>
                    <a:pt x="8550575" y="1444977"/>
                    <a:pt x="8549235" y="1452880"/>
                  </a:cubicBezTo>
                  <a:lnTo>
                    <a:pt x="8434794" y="2139879"/>
                  </a:lnTo>
                  <a:cubicBezTo>
                    <a:pt x="8423442" y="2207947"/>
                    <a:pt x="8364525" y="2257820"/>
                    <a:pt x="8295517" y="2257777"/>
                  </a:cubicBezTo>
                  <a:lnTo>
                    <a:pt x="8241683" y="2257777"/>
                  </a:lnTo>
                  <a:cubicBezTo>
                    <a:pt x="8231828" y="2257771"/>
                    <a:pt x="8222424" y="2253643"/>
                    <a:pt x="8215750" y="2246392"/>
                  </a:cubicBezTo>
                  <a:cubicBezTo>
                    <a:pt x="8209076" y="2239141"/>
                    <a:pt x="8205738" y="2229429"/>
                    <a:pt x="8206546" y="2219607"/>
                  </a:cubicBezTo>
                  <a:lnTo>
                    <a:pt x="8273927" y="1411111"/>
                  </a:lnTo>
                  <a:lnTo>
                    <a:pt x="8336933" y="969997"/>
                  </a:lnTo>
                  <a:moveTo>
                    <a:pt x="10143649" y="0"/>
                  </a:moveTo>
                  <a:cubicBezTo>
                    <a:pt x="10026748" y="0"/>
                    <a:pt x="9931982" y="94766"/>
                    <a:pt x="9931982" y="211666"/>
                  </a:cubicBezTo>
                  <a:lnTo>
                    <a:pt x="9931982" y="282222"/>
                  </a:lnTo>
                  <a:cubicBezTo>
                    <a:pt x="9931982" y="399122"/>
                    <a:pt x="10026748" y="493889"/>
                    <a:pt x="10143649" y="493889"/>
                  </a:cubicBezTo>
                  <a:cubicBezTo>
                    <a:pt x="10260550" y="493889"/>
                    <a:pt x="10355316" y="399122"/>
                    <a:pt x="10355316" y="282222"/>
                  </a:cubicBezTo>
                  <a:lnTo>
                    <a:pt x="10355316" y="211666"/>
                  </a:lnTo>
                  <a:cubicBezTo>
                    <a:pt x="10355316" y="94766"/>
                    <a:pt x="10260550" y="0"/>
                    <a:pt x="10143649" y="0"/>
                  </a:cubicBezTo>
                  <a:moveTo>
                    <a:pt x="9924433" y="969997"/>
                  </a:moveTo>
                  <a:cubicBezTo>
                    <a:pt x="9925632" y="961884"/>
                    <a:pt x="9914203" y="958709"/>
                    <a:pt x="9911028" y="966258"/>
                  </a:cubicBezTo>
                  <a:lnTo>
                    <a:pt x="9757004" y="1325597"/>
                  </a:lnTo>
                  <a:cubicBezTo>
                    <a:pt x="9734748" y="1377518"/>
                    <a:pt x="9683672" y="1411161"/>
                    <a:pt x="9627182" y="1411111"/>
                  </a:cubicBezTo>
                  <a:lnTo>
                    <a:pt x="9562130" y="1411111"/>
                  </a:lnTo>
                  <a:cubicBezTo>
                    <a:pt x="9550266" y="1411121"/>
                    <a:pt x="9539191" y="1405167"/>
                    <a:pt x="9532655" y="1395265"/>
                  </a:cubicBezTo>
                  <a:cubicBezTo>
                    <a:pt x="9526120" y="1385363"/>
                    <a:pt x="9525000" y="1372838"/>
                    <a:pt x="9529675" y="1361934"/>
                  </a:cubicBezTo>
                  <a:lnTo>
                    <a:pt x="9720316" y="917222"/>
                  </a:lnTo>
                  <a:lnTo>
                    <a:pt x="9790448" y="741821"/>
                  </a:lnTo>
                  <a:cubicBezTo>
                    <a:pt x="9833318" y="634683"/>
                    <a:pt x="9937094" y="564437"/>
                    <a:pt x="10052491" y="564444"/>
                  </a:cubicBezTo>
                  <a:lnTo>
                    <a:pt x="10234807" y="564444"/>
                  </a:lnTo>
                  <a:cubicBezTo>
                    <a:pt x="10350204" y="564437"/>
                    <a:pt x="10453980" y="634683"/>
                    <a:pt x="10496850" y="741821"/>
                  </a:cubicBezTo>
                  <a:lnTo>
                    <a:pt x="10566982" y="917222"/>
                  </a:lnTo>
                  <a:lnTo>
                    <a:pt x="10757553" y="1361934"/>
                  </a:lnTo>
                  <a:cubicBezTo>
                    <a:pt x="10762228" y="1372838"/>
                    <a:pt x="10761107" y="1385363"/>
                    <a:pt x="10754572" y="1395265"/>
                  </a:cubicBezTo>
                  <a:cubicBezTo>
                    <a:pt x="10748037" y="1405167"/>
                    <a:pt x="10736962" y="1411121"/>
                    <a:pt x="10725097" y="1411111"/>
                  </a:cubicBezTo>
                  <a:lnTo>
                    <a:pt x="10660045" y="1411111"/>
                  </a:lnTo>
                  <a:cubicBezTo>
                    <a:pt x="10603607" y="1411105"/>
                    <a:pt x="10552601" y="1377471"/>
                    <a:pt x="10530364" y="1325597"/>
                  </a:cubicBezTo>
                  <a:lnTo>
                    <a:pt x="10376341" y="966258"/>
                  </a:lnTo>
                  <a:cubicBezTo>
                    <a:pt x="10373095" y="958709"/>
                    <a:pt x="10361736" y="961884"/>
                    <a:pt x="10362865" y="969997"/>
                  </a:cubicBezTo>
                  <a:lnTo>
                    <a:pt x="10425871" y="1411111"/>
                  </a:lnTo>
                  <a:lnTo>
                    <a:pt x="10493252" y="2219607"/>
                  </a:lnTo>
                  <a:cubicBezTo>
                    <a:pt x="10494060" y="2229429"/>
                    <a:pt x="10490722" y="2239141"/>
                    <a:pt x="10484048" y="2246392"/>
                  </a:cubicBezTo>
                  <a:cubicBezTo>
                    <a:pt x="10477374" y="2253643"/>
                    <a:pt x="10467970" y="2257771"/>
                    <a:pt x="10458115" y="2257777"/>
                  </a:cubicBezTo>
                  <a:lnTo>
                    <a:pt x="10404281" y="2257777"/>
                  </a:lnTo>
                  <a:cubicBezTo>
                    <a:pt x="10335299" y="2257786"/>
                    <a:pt x="10276422" y="2207921"/>
                    <a:pt x="10265075" y="2139879"/>
                  </a:cubicBezTo>
                  <a:lnTo>
                    <a:pt x="10150704" y="1452880"/>
                  </a:lnTo>
                  <a:cubicBezTo>
                    <a:pt x="10149364" y="1444977"/>
                    <a:pt x="10138075" y="1444977"/>
                    <a:pt x="10136735" y="1452880"/>
                  </a:cubicBezTo>
                  <a:lnTo>
                    <a:pt x="10022294" y="2139879"/>
                  </a:lnTo>
                  <a:cubicBezTo>
                    <a:pt x="10010942" y="2207947"/>
                    <a:pt x="9952025" y="2257820"/>
                    <a:pt x="9883017" y="2257777"/>
                  </a:cubicBezTo>
                  <a:lnTo>
                    <a:pt x="9829183" y="2257777"/>
                  </a:lnTo>
                  <a:cubicBezTo>
                    <a:pt x="9819328" y="2257771"/>
                    <a:pt x="9809924" y="2253643"/>
                    <a:pt x="9803250" y="2246392"/>
                  </a:cubicBezTo>
                  <a:cubicBezTo>
                    <a:pt x="9796576" y="2239141"/>
                    <a:pt x="9793238" y="2229429"/>
                    <a:pt x="9794046" y="2219607"/>
                  </a:cubicBezTo>
                  <a:lnTo>
                    <a:pt x="9861427" y="1411111"/>
                  </a:lnTo>
                  <a:lnTo>
                    <a:pt x="9924433" y="969997"/>
                  </a:lnTo>
                  <a:moveTo>
                    <a:pt x="11731149" y="0"/>
                  </a:moveTo>
                  <a:cubicBezTo>
                    <a:pt x="11614248" y="0"/>
                    <a:pt x="11519482" y="94766"/>
                    <a:pt x="11519482" y="211666"/>
                  </a:cubicBezTo>
                  <a:lnTo>
                    <a:pt x="11519482" y="282222"/>
                  </a:lnTo>
                  <a:cubicBezTo>
                    <a:pt x="11519482" y="399122"/>
                    <a:pt x="11614248" y="493889"/>
                    <a:pt x="11731149" y="493889"/>
                  </a:cubicBezTo>
                  <a:cubicBezTo>
                    <a:pt x="11848050" y="493889"/>
                    <a:pt x="11942816" y="399122"/>
                    <a:pt x="11942816" y="282222"/>
                  </a:cubicBezTo>
                  <a:lnTo>
                    <a:pt x="11942816" y="211666"/>
                  </a:lnTo>
                  <a:cubicBezTo>
                    <a:pt x="11942816" y="94766"/>
                    <a:pt x="11848050" y="0"/>
                    <a:pt x="11731149" y="0"/>
                  </a:cubicBezTo>
                  <a:moveTo>
                    <a:pt x="11511933" y="969997"/>
                  </a:moveTo>
                  <a:cubicBezTo>
                    <a:pt x="11513132" y="961884"/>
                    <a:pt x="11501703" y="958709"/>
                    <a:pt x="11498528" y="966258"/>
                  </a:cubicBezTo>
                  <a:lnTo>
                    <a:pt x="11344504" y="1325597"/>
                  </a:lnTo>
                  <a:cubicBezTo>
                    <a:pt x="11322248" y="1377518"/>
                    <a:pt x="11271172" y="1411161"/>
                    <a:pt x="11214682" y="1411111"/>
                  </a:cubicBezTo>
                  <a:lnTo>
                    <a:pt x="11149630" y="1411111"/>
                  </a:lnTo>
                  <a:cubicBezTo>
                    <a:pt x="11137766" y="1411121"/>
                    <a:pt x="11126691" y="1405167"/>
                    <a:pt x="11120155" y="1395265"/>
                  </a:cubicBezTo>
                  <a:cubicBezTo>
                    <a:pt x="11113620" y="1385363"/>
                    <a:pt x="11112500" y="1372838"/>
                    <a:pt x="11117175" y="1361934"/>
                  </a:cubicBezTo>
                  <a:lnTo>
                    <a:pt x="11307816" y="917222"/>
                  </a:lnTo>
                  <a:lnTo>
                    <a:pt x="11377948" y="741821"/>
                  </a:lnTo>
                  <a:cubicBezTo>
                    <a:pt x="11420818" y="634683"/>
                    <a:pt x="11524594" y="564437"/>
                    <a:pt x="11639991" y="564444"/>
                  </a:cubicBezTo>
                  <a:lnTo>
                    <a:pt x="11822307" y="564444"/>
                  </a:lnTo>
                  <a:cubicBezTo>
                    <a:pt x="11937704" y="564437"/>
                    <a:pt x="12041480" y="634683"/>
                    <a:pt x="12084350" y="741821"/>
                  </a:cubicBezTo>
                  <a:lnTo>
                    <a:pt x="12154482" y="917222"/>
                  </a:lnTo>
                  <a:lnTo>
                    <a:pt x="12345053" y="1361934"/>
                  </a:lnTo>
                  <a:cubicBezTo>
                    <a:pt x="12349728" y="1372838"/>
                    <a:pt x="12348607" y="1385363"/>
                    <a:pt x="12342072" y="1395265"/>
                  </a:cubicBezTo>
                  <a:cubicBezTo>
                    <a:pt x="12335537" y="1405167"/>
                    <a:pt x="12324462" y="1411121"/>
                    <a:pt x="12312597" y="1411111"/>
                  </a:cubicBezTo>
                  <a:lnTo>
                    <a:pt x="12247545" y="1411111"/>
                  </a:lnTo>
                  <a:cubicBezTo>
                    <a:pt x="12191107" y="1411105"/>
                    <a:pt x="12140101" y="1377471"/>
                    <a:pt x="12117864" y="1325597"/>
                  </a:cubicBezTo>
                  <a:lnTo>
                    <a:pt x="11963841" y="966258"/>
                  </a:lnTo>
                  <a:cubicBezTo>
                    <a:pt x="11960595" y="958709"/>
                    <a:pt x="11949236" y="961884"/>
                    <a:pt x="11950365" y="969997"/>
                  </a:cubicBezTo>
                  <a:lnTo>
                    <a:pt x="12013371" y="1411111"/>
                  </a:lnTo>
                  <a:lnTo>
                    <a:pt x="12080752" y="2219607"/>
                  </a:lnTo>
                  <a:cubicBezTo>
                    <a:pt x="12081560" y="2229429"/>
                    <a:pt x="12078222" y="2239141"/>
                    <a:pt x="12071548" y="2246392"/>
                  </a:cubicBezTo>
                  <a:cubicBezTo>
                    <a:pt x="12064874" y="2253643"/>
                    <a:pt x="12055470" y="2257771"/>
                    <a:pt x="12045615" y="2257777"/>
                  </a:cubicBezTo>
                  <a:lnTo>
                    <a:pt x="11991781" y="2257777"/>
                  </a:lnTo>
                  <a:cubicBezTo>
                    <a:pt x="11922799" y="2257786"/>
                    <a:pt x="11863922" y="2207921"/>
                    <a:pt x="11852575" y="2139879"/>
                  </a:cubicBezTo>
                  <a:lnTo>
                    <a:pt x="11738204" y="1452880"/>
                  </a:lnTo>
                  <a:cubicBezTo>
                    <a:pt x="11736864" y="1444977"/>
                    <a:pt x="11725575" y="1444977"/>
                    <a:pt x="11724235" y="1452880"/>
                  </a:cubicBezTo>
                  <a:lnTo>
                    <a:pt x="11609794" y="2139879"/>
                  </a:lnTo>
                  <a:cubicBezTo>
                    <a:pt x="11598442" y="2207947"/>
                    <a:pt x="11539525" y="2257820"/>
                    <a:pt x="11470517" y="2257777"/>
                  </a:cubicBezTo>
                  <a:lnTo>
                    <a:pt x="11416683" y="2257777"/>
                  </a:lnTo>
                  <a:cubicBezTo>
                    <a:pt x="11406828" y="2257771"/>
                    <a:pt x="11397424" y="2253643"/>
                    <a:pt x="11390750" y="2246392"/>
                  </a:cubicBezTo>
                  <a:cubicBezTo>
                    <a:pt x="11384076" y="2239141"/>
                    <a:pt x="11380738" y="2229429"/>
                    <a:pt x="11381546" y="2219607"/>
                  </a:cubicBezTo>
                  <a:lnTo>
                    <a:pt x="11448927" y="1411111"/>
                  </a:lnTo>
                  <a:lnTo>
                    <a:pt x="11511933" y="969997"/>
                  </a:lnTo>
                  <a:moveTo>
                    <a:pt x="618649" y="2575277"/>
                  </a:moveTo>
                  <a:cubicBezTo>
                    <a:pt x="501749" y="2575277"/>
                    <a:pt x="406982" y="2670044"/>
                    <a:pt x="406982" y="2786944"/>
                  </a:cubicBezTo>
                  <a:lnTo>
                    <a:pt x="406982" y="2857500"/>
                  </a:lnTo>
                  <a:cubicBezTo>
                    <a:pt x="406982" y="2974400"/>
                    <a:pt x="501749" y="3069167"/>
                    <a:pt x="618649" y="3069167"/>
                  </a:cubicBezTo>
                  <a:cubicBezTo>
                    <a:pt x="735549" y="3069167"/>
                    <a:pt x="830316" y="2974400"/>
                    <a:pt x="830316" y="2857500"/>
                  </a:cubicBezTo>
                  <a:lnTo>
                    <a:pt x="830316" y="2786944"/>
                  </a:lnTo>
                  <a:cubicBezTo>
                    <a:pt x="830316" y="2670044"/>
                    <a:pt x="735549" y="2575277"/>
                    <a:pt x="618649" y="2575277"/>
                  </a:cubicBezTo>
                  <a:moveTo>
                    <a:pt x="399433" y="3545275"/>
                  </a:moveTo>
                  <a:cubicBezTo>
                    <a:pt x="400632" y="3537161"/>
                    <a:pt x="389202" y="3533986"/>
                    <a:pt x="386027" y="3541536"/>
                  </a:cubicBezTo>
                  <a:lnTo>
                    <a:pt x="232005" y="3900875"/>
                  </a:lnTo>
                  <a:cubicBezTo>
                    <a:pt x="209748" y="3952796"/>
                    <a:pt x="158672" y="3986439"/>
                    <a:pt x="102182" y="3986389"/>
                  </a:cubicBezTo>
                  <a:lnTo>
                    <a:pt x="37130" y="3986389"/>
                  </a:lnTo>
                  <a:cubicBezTo>
                    <a:pt x="25266" y="3986399"/>
                    <a:pt x="14190" y="3980445"/>
                    <a:pt x="7655" y="3970543"/>
                  </a:cubicBezTo>
                  <a:cubicBezTo>
                    <a:pt x="1120" y="3960640"/>
                    <a:pt x="0" y="3948116"/>
                    <a:pt x="4675" y="3937211"/>
                  </a:cubicBezTo>
                  <a:lnTo>
                    <a:pt x="195316" y="3492500"/>
                  </a:lnTo>
                  <a:lnTo>
                    <a:pt x="265448" y="3317099"/>
                  </a:lnTo>
                  <a:cubicBezTo>
                    <a:pt x="308318" y="3209960"/>
                    <a:pt x="412094" y="3139714"/>
                    <a:pt x="527491" y="3139722"/>
                  </a:cubicBezTo>
                  <a:lnTo>
                    <a:pt x="709807" y="3139722"/>
                  </a:lnTo>
                  <a:cubicBezTo>
                    <a:pt x="825204" y="3139714"/>
                    <a:pt x="928980" y="3209960"/>
                    <a:pt x="971850" y="3317099"/>
                  </a:cubicBezTo>
                  <a:lnTo>
                    <a:pt x="1041982" y="3492500"/>
                  </a:lnTo>
                  <a:lnTo>
                    <a:pt x="1232553" y="3937211"/>
                  </a:lnTo>
                  <a:cubicBezTo>
                    <a:pt x="1237228" y="3948116"/>
                    <a:pt x="1236108" y="3960640"/>
                    <a:pt x="1229572" y="3970543"/>
                  </a:cubicBezTo>
                  <a:cubicBezTo>
                    <a:pt x="1223037" y="3980445"/>
                    <a:pt x="1211962" y="3986399"/>
                    <a:pt x="1200097" y="3986389"/>
                  </a:cubicBezTo>
                  <a:lnTo>
                    <a:pt x="1135045" y="3986389"/>
                  </a:lnTo>
                  <a:cubicBezTo>
                    <a:pt x="1078607" y="3986383"/>
                    <a:pt x="1027601" y="3952748"/>
                    <a:pt x="1005364" y="3900875"/>
                  </a:cubicBezTo>
                  <a:lnTo>
                    <a:pt x="851341" y="3541536"/>
                  </a:lnTo>
                  <a:cubicBezTo>
                    <a:pt x="848096" y="3533986"/>
                    <a:pt x="836736" y="3537161"/>
                    <a:pt x="837865" y="3545275"/>
                  </a:cubicBezTo>
                  <a:lnTo>
                    <a:pt x="900871" y="3986389"/>
                  </a:lnTo>
                  <a:lnTo>
                    <a:pt x="968252" y="4794885"/>
                  </a:lnTo>
                  <a:cubicBezTo>
                    <a:pt x="969060" y="4804706"/>
                    <a:pt x="965723" y="4814419"/>
                    <a:pt x="959048" y="4821670"/>
                  </a:cubicBezTo>
                  <a:cubicBezTo>
                    <a:pt x="952374" y="4828920"/>
                    <a:pt x="942970" y="4833049"/>
                    <a:pt x="933115" y="4833055"/>
                  </a:cubicBezTo>
                  <a:lnTo>
                    <a:pt x="879281" y="4833055"/>
                  </a:lnTo>
                  <a:cubicBezTo>
                    <a:pt x="810300" y="4833064"/>
                    <a:pt x="751423" y="4783199"/>
                    <a:pt x="740075" y="4715157"/>
                  </a:cubicBezTo>
                  <a:lnTo>
                    <a:pt x="625705" y="4028158"/>
                  </a:lnTo>
                  <a:cubicBezTo>
                    <a:pt x="624364" y="4020255"/>
                    <a:pt x="613075" y="4020255"/>
                    <a:pt x="611735" y="4028158"/>
                  </a:cubicBezTo>
                  <a:lnTo>
                    <a:pt x="497293" y="4715157"/>
                  </a:lnTo>
                  <a:cubicBezTo>
                    <a:pt x="485942" y="4783226"/>
                    <a:pt x="427025" y="4833098"/>
                    <a:pt x="358017" y="4833055"/>
                  </a:cubicBezTo>
                  <a:lnTo>
                    <a:pt x="304183" y="4833055"/>
                  </a:lnTo>
                  <a:cubicBezTo>
                    <a:pt x="294328" y="4833049"/>
                    <a:pt x="284924" y="4828920"/>
                    <a:pt x="278250" y="4821670"/>
                  </a:cubicBezTo>
                  <a:cubicBezTo>
                    <a:pt x="271575" y="4814419"/>
                    <a:pt x="268238" y="4804706"/>
                    <a:pt x="269046" y="4794885"/>
                  </a:cubicBezTo>
                  <a:lnTo>
                    <a:pt x="336427" y="3986389"/>
                  </a:lnTo>
                  <a:lnTo>
                    <a:pt x="399433" y="3545275"/>
                  </a:lnTo>
                  <a:moveTo>
                    <a:pt x="2206149" y="2575277"/>
                  </a:moveTo>
                  <a:cubicBezTo>
                    <a:pt x="2089249" y="2575277"/>
                    <a:pt x="1994482" y="2670044"/>
                    <a:pt x="1994482" y="2786944"/>
                  </a:cubicBezTo>
                  <a:lnTo>
                    <a:pt x="1994482" y="2857500"/>
                  </a:lnTo>
                  <a:cubicBezTo>
                    <a:pt x="1994482" y="2974400"/>
                    <a:pt x="2089249" y="3069167"/>
                    <a:pt x="2206149" y="3069167"/>
                  </a:cubicBezTo>
                  <a:cubicBezTo>
                    <a:pt x="2323049" y="3069167"/>
                    <a:pt x="2417816" y="2974400"/>
                    <a:pt x="2417816" y="2857500"/>
                  </a:cubicBezTo>
                  <a:lnTo>
                    <a:pt x="2417816" y="2786944"/>
                  </a:lnTo>
                  <a:cubicBezTo>
                    <a:pt x="2417816" y="2670044"/>
                    <a:pt x="2323049" y="2575277"/>
                    <a:pt x="2206149" y="2575277"/>
                  </a:cubicBezTo>
                  <a:moveTo>
                    <a:pt x="1986933" y="3545275"/>
                  </a:moveTo>
                  <a:cubicBezTo>
                    <a:pt x="1988132" y="3537161"/>
                    <a:pt x="1976702" y="3533986"/>
                    <a:pt x="1973527" y="3541536"/>
                  </a:cubicBezTo>
                  <a:lnTo>
                    <a:pt x="1819505" y="3900875"/>
                  </a:lnTo>
                  <a:cubicBezTo>
                    <a:pt x="1797248" y="3952796"/>
                    <a:pt x="1746172" y="3986439"/>
                    <a:pt x="1689682" y="3986389"/>
                  </a:cubicBezTo>
                  <a:lnTo>
                    <a:pt x="1624630" y="3986389"/>
                  </a:lnTo>
                  <a:cubicBezTo>
                    <a:pt x="1612766" y="3986399"/>
                    <a:pt x="1601690" y="3980445"/>
                    <a:pt x="1595155" y="3970543"/>
                  </a:cubicBezTo>
                  <a:cubicBezTo>
                    <a:pt x="1588620" y="3960640"/>
                    <a:pt x="1587500" y="3948116"/>
                    <a:pt x="1592175" y="3937211"/>
                  </a:cubicBezTo>
                  <a:lnTo>
                    <a:pt x="1782816" y="3492500"/>
                  </a:lnTo>
                  <a:lnTo>
                    <a:pt x="1852948" y="3317099"/>
                  </a:lnTo>
                  <a:cubicBezTo>
                    <a:pt x="1895818" y="3209960"/>
                    <a:pt x="1999595" y="3139714"/>
                    <a:pt x="2114991" y="3139722"/>
                  </a:cubicBezTo>
                  <a:lnTo>
                    <a:pt x="2297307" y="3139722"/>
                  </a:lnTo>
                  <a:cubicBezTo>
                    <a:pt x="2412703" y="3139714"/>
                    <a:pt x="2516480" y="3209960"/>
                    <a:pt x="2559350" y="3317099"/>
                  </a:cubicBezTo>
                  <a:lnTo>
                    <a:pt x="2629482" y="3492500"/>
                  </a:lnTo>
                  <a:lnTo>
                    <a:pt x="2820053" y="3937211"/>
                  </a:lnTo>
                  <a:cubicBezTo>
                    <a:pt x="2824728" y="3948116"/>
                    <a:pt x="2823608" y="3960640"/>
                    <a:pt x="2817072" y="3970543"/>
                  </a:cubicBezTo>
                  <a:cubicBezTo>
                    <a:pt x="2810537" y="3980445"/>
                    <a:pt x="2799462" y="3986399"/>
                    <a:pt x="2787597" y="3986389"/>
                  </a:cubicBezTo>
                  <a:lnTo>
                    <a:pt x="2722545" y="3986389"/>
                  </a:lnTo>
                  <a:cubicBezTo>
                    <a:pt x="2666107" y="3986383"/>
                    <a:pt x="2615101" y="3952748"/>
                    <a:pt x="2592864" y="3900875"/>
                  </a:cubicBezTo>
                  <a:lnTo>
                    <a:pt x="2438841" y="3541536"/>
                  </a:lnTo>
                  <a:cubicBezTo>
                    <a:pt x="2435596" y="3533986"/>
                    <a:pt x="2424236" y="3537161"/>
                    <a:pt x="2425365" y="3545275"/>
                  </a:cubicBezTo>
                  <a:lnTo>
                    <a:pt x="2488371" y="3986389"/>
                  </a:lnTo>
                  <a:lnTo>
                    <a:pt x="2555752" y="4794885"/>
                  </a:lnTo>
                  <a:cubicBezTo>
                    <a:pt x="2556560" y="4804706"/>
                    <a:pt x="2553223" y="4814419"/>
                    <a:pt x="2546548" y="4821670"/>
                  </a:cubicBezTo>
                  <a:cubicBezTo>
                    <a:pt x="2539874" y="4828920"/>
                    <a:pt x="2530470" y="4833049"/>
                    <a:pt x="2520615" y="4833055"/>
                  </a:cubicBezTo>
                  <a:lnTo>
                    <a:pt x="2466781" y="4833055"/>
                  </a:lnTo>
                  <a:cubicBezTo>
                    <a:pt x="2397800" y="4833064"/>
                    <a:pt x="2338923" y="4783199"/>
                    <a:pt x="2327575" y="4715157"/>
                  </a:cubicBezTo>
                  <a:lnTo>
                    <a:pt x="2213205" y="4028158"/>
                  </a:lnTo>
                  <a:cubicBezTo>
                    <a:pt x="2211864" y="4020255"/>
                    <a:pt x="2200575" y="4020255"/>
                    <a:pt x="2199234" y="4028158"/>
                  </a:cubicBezTo>
                  <a:lnTo>
                    <a:pt x="2084793" y="4715157"/>
                  </a:lnTo>
                  <a:cubicBezTo>
                    <a:pt x="2073442" y="4783226"/>
                    <a:pt x="2014525" y="4833098"/>
                    <a:pt x="1945517" y="4833055"/>
                  </a:cubicBezTo>
                  <a:lnTo>
                    <a:pt x="1891683" y="4833055"/>
                  </a:lnTo>
                  <a:cubicBezTo>
                    <a:pt x="1881828" y="4833049"/>
                    <a:pt x="1872424" y="4828920"/>
                    <a:pt x="1865750" y="4821670"/>
                  </a:cubicBezTo>
                  <a:cubicBezTo>
                    <a:pt x="1859075" y="4814419"/>
                    <a:pt x="1855738" y="4804706"/>
                    <a:pt x="1856546" y="4794885"/>
                  </a:cubicBezTo>
                  <a:lnTo>
                    <a:pt x="1923927" y="3986389"/>
                  </a:lnTo>
                  <a:lnTo>
                    <a:pt x="1986933" y="3545275"/>
                  </a:lnTo>
                  <a:moveTo>
                    <a:pt x="3793649" y="2575277"/>
                  </a:moveTo>
                  <a:cubicBezTo>
                    <a:pt x="3676749" y="2575277"/>
                    <a:pt x="3581982" y="2670044"/>
                    <a:pt x="3581982" y="2786944"/>
                  </a:cubicBezTo>
                  <a:lnTo>
                    <a:pt x="3581982" y="2857500"/>
                  </a:lnTo>
                  <a:cubicBezTo>
                    <a:pt x="3581982" y="2974400"/>
                    <a:pt x="3676749" y="3069167"/>
                    <a:pt x="3793649" y="3069167"/>
                  </a:cubicBezTo>
                  <a:cubicBezTo>
                    <a:pt x="3910549" y="3069167"/>
                    <a:pt x="4005316" y="2974400"/>
                    <a:pt x="4005316" y="2857500"/>
                  </a:cubicBezTo>
                  <a:lnTo>
                    <a:pt x="4005316" y="2786944"/>
                  </a:lnTo>
                  <a:cubicBezTo>
                    <a:pt x="4005316" y="2670044"/>
                    <a:pt x="3910549" y="2575277"/>
                    <a:pt x="3793649" y="2575277"/>
                  </a:cubicBezTo>
                  <a:moveTo>
                    <a:pt x="3574433" y="3545275"/>
                  </a:moveTo>
                  <a:cubicBezTo>
                    <a:pt x="3575632" y="3537161"/>
                    <a:pt x="3564202" y="3533986"/>
                    <a:pt x="3561027" y="3541536"/>
                  </a:cubicBezTo>
                  <a:lnTo>
                    <a:pt x="3407004" y="3900875"/>
                  </a:lnTo>
                  <a:cubicBezTo>
                    <a:pt x="3384748" y="3952796"/>
                    <a:pt x="3333672" y="3986439"/>
                    <a:pt x="3277182" y="3986389"/>
                  </a:cubicBezTo>
                  <a:lnTo>
                    <a:pt x="3212130" y="3986389"/>
                  </a:lnTo>
                  <a:cubicBezTo>
                    <a:pt x="3200266" y="3986399"/>
                    <a:pt x="3189190" y="3980445"/>
                    <a:pt x="3182655" y="3970543"/>
                  </a:cubicBezTo>
                  <a:cubicBezTo>
                    <a:pt x="3176120" y="3960640"/>
                    <a:pt x="3175000" y="3948116"/>
                    <a:pt x="3179675" y="3937211"/>
                  </a:cubicBezTo>
                  <a:lnTo>
                    <a:pt x="3370316" y="3492500"/>
                  </a:lnTo>
                  <a:lnTo>
                    <a:pt x="3440448" y="3317099"/>
                  </a:lnTo>
                  <a:cubicBezTo>
                    <a:pt x="3483318" y="3209960"/>
                    <a:pt x="3587095" y="3139714"/>
                    <a:pt x="3702491" y="3139722"/>
                  </a:cubicBezTo>
                  <a:lnTo>
                    <a:pt x="3884807" y="3139722"/>
                  </a:lnTo>
                  <a:cubicBezTo>
                    <a:pt x="4000203" y="3139714"/>
                    <a:pt x="4103980" y="3209960"/>
                    <a:pt x="4146850" y="3317099"/>
                  </a:cubicBezTo>
                  <a:lnTo>
                    <a:pt x="4216982" y="3492500"/>
                  </a:lnTo>
                  <a:lnTo>
                    <a:pt x="4407553" y="3937211"/>
                  </a:lnTo>
                  <a:cubicBezTo>
                    <a:pt x="4412228" y="3948116"/>
                    <a:pt x="4411107" y="3960640"/>
                    <a:pt x="4404572" y="3970543"/>
                  </a:cubicBezTo>
                  <a:cubicBezTo>
                    <a:pt x="4398037" y="3980445"/>
                    <a:pt x="4386962" y="3986399"/>
                    <a:pt x="4375097" y="3986389"/>
                  </a:cubicBezTo>
                  <a:lnTo>
                    <a:pt x="4310045" y="3986389"/>
                  </a:lnTo>
                  <a:cubicBezTo>
                    <a:pt x="4253607" y="3986383"/>
                    <a:pt x="4202601" y="3952748"/>
                    <a:pt x="4180364" y="3900875"/>
                  </a:cubicBezTo>
                  <a:lnTo>
                    <a:pt x="4026341" y="3541536"/>
                  </a:lnTo>
                  <a:cubicBezTo>
                    <a:pt x="4023096" y="3533986"/>
                    <a:pt x="4011736" y="3537161"/>
                    <a:pt x="4012865" y="3545275"/>
                  </a:cubicBezTo>
                  <a:lnTo>
                    <a:pt x="4075871" y="3986389"/>
                  </a:lnTo>
                  <a:lnTo>
                    <a:pt x="4143252" y="4794885"/>
                  </a:lnTo>
                  <a:cubicBezTo>
                    <a:pt x="4144060" y="4804706"/>
                    <a:pt x="4140723" y="4814419"/>
                    <a:pt x="4134048" y="4821670"/>
                  </a:cubicBezTo>
                  <a:cubicBezTo>
                    <a:pt x="4127374" y="4828920"/>
                    <a:pt x="4117970" y="4833049"/>
                    <a:pt x="4108115" y="4833055"/>
                  </a:cubicBezTo>
                  <a:lnTo>
                    <a:pt x="4054281" y="4833055"/>
                  </a:lnTo>
                  <a:cubicBezTo>
                    <a:pt x="3985299" y="4833064"/>
                    <a:pt x="3926423" y="4783199"/>
                    <a:pt x="3915075" y="4715157"/>
                  </a:cubicBezTo>
                  <a:lnTo>
                    <a:pt x="3800704" y="4028158"/>
                  </a:lnTo>
                  <a:cubicBezTo>
                    <a:pt x="3799364" y="4020255"/>
                    <a:pt x="3788075" y="4020255"/>
                    <a:pt x="3786735" y="4028158"/>
                  </a:cubicBezTo>
                  <a:lnTo>
                    <a:pt x="3672294" y="4715157"/>
                  </a:lnTo>
                  <a:cubicBezTo>
                    <a:pt x="3660942" y="4783226"/>
                    <a:pt x="3602025" y="4833098"/>
                    <a:pt x="3533017" y="4833055"/>
                  </a:cubicBezTo>
                  <a:lnTo>
                    <a:pt x="3479183" y="4833055"/>
                  </a:lnTo>
                  <a:cubicBezTo>
                    <a:pt x="3469328" y="4833049"/>
                    <a:pt x="3459924" y="4828920"/>
                    <a:pt x="3453250" y="4821670"/>
                  </a:cubicBezTo>
                  <a:cubicBezTo>
                    <a:pt x="3446575" y="4814419"/>
                    <a:pt x="3443238" y="4804706"/>
                    <a:pt x="3444046" y="4794885"/>
                  </a:cubicBezTo>
                  <a:lnTo>
                    <a:pt x="3511427" y="3986389"/>
                  </a:lnTo>
                  <a:lnTo>
                    <a:pt x="3574433" y="3545275"/>
                  </a:lnTo>
                  <a:moveTo>
                    <a:pt x="5381149" y="2575277"/>
                  </a:moveTo>
                  <a:cubicBezTo>
                    <a:pt x="5264249" y="2575277"/>
                    <a:pt x="5169482" y="2670044"/>
                    <a:pt x="5169482" y="2786944"/>
                  </a:cubicBezTo>
                  <a:lnTo>
                    <a:pt x="5169482" y="2857500"/>
                  </a:lnTo>
                  <a:cubicBezTo>
                    <a:pt x="5169482" y="2974400"/>
                    <a:pt x="5264249" y="3069167"/>
                    <a:pt x="5381149" y="3069167"/>
                  </a:cubicBezTo>
                  <a:cubicBezTo>
                    <a:pt x="5498049" y="3069167"/>
                    <a:pt x="5592816" y="2974400"/>
                    <a:pt x="5592816" y="2857500"/>
                  </a:cubicBezTo>
                  <a:lnTo>
                    <a:pt x="5592816" y="2786944"/>
                  </a:lnTo>
                  <a:cubicBezTo>
                    <a:pt x="5592816" y="2670044"/>
                    <a:pt x="5498049" y="2575277"/>
                    <a:pt x="5381149" y="2575277"/>
                  </a:cubicBezTo>
                  <a:moveTo>
                    <a:pt x="5161933" y="3545275"/>
                  </a:moveTo>
                  <a:cubicBezTo>
                    <a:pt x="5163132" y="3537161"/>
                    <a:pt x="5151702" y="3533986"/>
                    <a:pt x="5148527" y="3541536"/>
                  </a:cubicBezTo>
                  <a:lnTo>
                    <a:pt x="4994504" y="3900875"/>
                  </a:lnTo>
                  <a:cubicBezTo>
                    <a:pt x="4972248" y="3952796"/>
                    <a:pt x="4921172" y="3986439"/>
                    <a:pt x="4864682" y="3986389"/>
                  </a:cubicBezTo>
                  <a:lnTo>
                    <a:pt x="4799630" y="3986389"/>
                  </a:lnTo>
                  <a:cubicBezTo>
                    <a:pt x="4787765" y="3986399"/>
                    <a:pt x="4776691" y="3980445"/>
                    <a:pt x="4770155" y="3970543"/>
                  </a:cubicBezTo>
                  <a:cubicBezTo>
                    <a:pt x="4763620" y="3960640"/>
                    <a:pt x="4762500" y="3948116"/>
                    <a:pt x="4767174" y="3937211"/>
                  </a:cubicBezTo>
                  <a:lnTo>
                    <a:pt x="4957816" y="3492500"/>
                  </a:lnTo>
                  <a:lnTo>
                    <a:pt x="5027948" y="3317099"/>
                  </a:lnTo>
                  <a:cubicBezTo>
                    <a:pt x="5070818" y="3209960"/>
                    <a:pt x="5174595" y="3139714"/>
                    <a:pt x="5289991" y="3139722"/>
                  </a:cubicBezTo>
                  <a:lnTo>
                    <a:pt x="5472307" y="3139722"/>
                  </a:lnTo>
                  <a:cubicBezTo>
                    <a:pt x="5587703" y="3139714"/>
                    <a:pt x="5691480" y="3209960"/>
                    <a:pt x="5734350" y="3317099"/>
                  </a:cubicBezTo>
                  <a:lnTo>
                    <a:pt x="5804482" y="3492500"/>
                  </a:lnTo>
                  <a:lnTo>
                    <a:pt x="5995053" y="3937211"/>
                  </a:lnTo>
                  <a:cubicBezTo>
                    <a:pt x="5999728" y="3948116"/>
                    <a:pt x="5998607" y="3960640"/>
                    <a:pt x="5992072" y="3970543"/>
                  </a:cubicBezTo>
                  <a:cubicBezTo>
                    <a:pt x="5985537" y="3980445"/>
                    <a:pt x="5974462" y="3986399"/>
                    <a:pt x="5962597" y="3986389"/>
                  </a:cubicBezTo>
                  <a:lnTo>
                    <a:pt x="5897545" y="3986389"/>
                  </a:lnTo>
                  <a:cubicBezTo>
                    <a:pt x="5841107" y="3986383"/>
                    <a:pt x="5790101" y="3952748"/>
                    <a:pt x="5767864" y="3900875"/>
                  </a:cubicBezTo>
                  <a:lnTo>
                    <a:pt x="5613841" y="3541536"/>
                  </a:lnTo>
                  <a:cubicBezTo>
                    <a:pt x="5610596" y="3533986"/>
                    <a:pt x="5599236" y="3537161"/>
                    <a:pt x="5600365" y="3545275"/>
                  </a:cubicBezTo>
                  <a:lnTo>
                    <a:pt x="5663371" y="3986389"/>
                  </a:lnTo>
                  <a:lnTo>
                    <a:pt x="5730752" y="4794885"/>
                  </a:lnTo>
                  <a:cubicBezTo>
                    <a:pt x="5731560" y="4804706"/>
                    <a:pt x="5728223" y="4814419"/>
                    <a:pt x="5721548" y="4821670"/>
                  </a:cubicBezTo>
                  <a:cubicBezTo>
                    <a:pt x="5714874" y="4828920"/>
                    <a:pt x="5705470" y="4833049"/>
                    <a:pt x="5695615" y="4833055"/>
                  </a:cubicBezTo>
                  <a:lnTo>
                    <a:pt x="5641781" y="4833055"/>
                  </a:lnTo>
                  <a:cubicBezTo>
                    <a:pt x="5572799" y="4833064"/>
                    <a:pt x="5513923" y="4783199"/>
                    <a:pt x="5502575" y="4715157"/>
                  </a:cubicBezTo>
                  <a:lnTo>
                    <a:pt x="5388204" y="4028158"/>
                  </a:lnTo>
                  <a:cubicBezTo>
                    <a:pt x="5386864" y="4020255"/>
                    <a:pt x="5375575" y="4020255"/>
                    <a:pt x="5374235" y="4028158"/>
                  </a:cubicBezTo>
                  <a:lnTo>
                    <a:pt x="5259794" y="4715157"/>
                  </a:lnTo>
                  <a:cubicBezTo>
                    <a:pt x="5248442" y="4783226"/>
                    <a:pt x="5189525" y="4833098"/>
                    <a:pt x="5120517" y="4833055"/>
                  </a:cubicBezTo>
                  <a:lnTo>
                    <a:pt x="5066683" y="4833055"/>
                  </a:lnTo>
                  <a:cubicBezTo>
                    <a:pt x="5056828" y="4833049"/>
                    <a:pt x="5047424" y="4828920"/>
                    <a:pt x="5040750" y="4821670"/>
                  </a:cubicBezTo>
                  <a:cubicBezTo>
                    <a:pt x="5034075" y="4814419"/>
                    <a:pt x="5030738" y="4804706"/>
                    <a:pt x="5031546" y="4794885"/>
                  </a:cubicBezTo>
                  <a:lnTo>
                    <a:pt x="5098927" y="3986389"/>
                  </a:lnTo>
                  <a:lnTo>
                    <a:pt x="5161933" y="3545275"/>
                  </a:lnTo>
                  <a:moveTo>
                    <a:pt x="6968649" y="2575277"/>
                  </a:moveTo>
                  <a:cubicBezTo>
                    <a:pt x="6851748" y="2575277"/>
                    <a:pt x="6756982" y="2670044"/>
                    <a:pt x="6756982" y="2786944"/>
                  </a:cubicBezTo>
                  <a:lnTo>
                    <a:pt x="6756982" y="2857500"/>
                  </a:lnTo>
                  <a:cubicBezTo>
                    <a:pt x="6756982" y="2974400"/>
                    <a:pt x="6851748" y="3069167"/>
                    <a:pt x="6968649" y="3069167"/>
                  </a:cubicBezTo>
                  <a:cubicBezTo>
                    <a:pt x="7085550" y="3069167"/>
                    <a:pt x="7180316" y="2974400"/>
                    <a:pt x="7180316" y="2857500"/>
                  </a:cubicBezTo>
                  <a:lnTo>
                    <a:pt x="7180316" y="2786944"/>
                  </a:lnTo>
                  <a:cubicBezTo>
                    <a:pt x="7180316" y="2670044"/>
                    <a:pt x="7085550" y="2575277"/>
                    <a:pt x="6968649" y="2575277"/>
                  </a:cubicBezTo>
                  <a:moveTo>
                    <a:pt x="6749433" y="3545275"/>
                  </a:moveTo>
                  <a:cubicBezTo>
                    <a:pt x="6750632" y="3537161"/>
                    <a:pt x="6739203" y="3533986"/>
                    <a:pt x="6736028" y="3541536"/>
                  </a:cubicBezTo>
                  <a:lnTo>
                    <a:pt x="6582004" y="3900875"/>
                  </a:lnTo>
                  <a:cubicBezTo>
                    <a:pt x="6559748" y="3952796"/>
                    <a:pt x="6508672" y="3986439"/>
                    <a:pt x="6452182" y="3986389"/>
                  </a:cubicBezTo>
                  <a:lnTo>
                    <a:pt x="6387130" y="3986389"/>
                  </a:lnTo>
                  <a:cubicBezTo>
                    <a:pt x="6375265" y="3986399"/>
                    <a:pt x="6364191" y="3980445"/>
                    <a:pt x="6357655" y="3970543"/>
                  </a:cubicBezTo>
                  <a:cubicBezTo>
                    <a:pt x="6351120" y="3960640"/>
                    <a:pt x="6350000" y="3948116"/>
                    <a:pt x="6354674" y="3937211"/>
                  </a:cubicBezTo>
                  <a:lnTo>
                    <a:pt x="6545316" y="3492500"/>
                  </a:lnTo>
                  <a:lnTo>
                    <a:pt x="6615448" y="3317099"/>
                  </a:lnTo>
                  <a:cubicBezTo>
                    <a:pt x="6658318" y="3209960"/>
                    <a:pt x="6762094" y="3139714"/>
                    <a:pt x="6877491" y="3139722"/>
                  </a:cubicBezTo>
                  <a:lnTo>
                    <a:pt x="7059807" y="3139722"/>
                  </a:lnTo>
                  <a:cubicBezTo>
                    <a:pt x="7175204" y="3139714"/>
                    <a:pt x="7278980" y="3209960"/>
                    <a:pt x="7321850" y="3317099"/>
                  </a:cubicBezTo>
                  <a:lnTo>
                    <a:pt x="7391982" y="3492500"/>
                  </a:lnTo>
                  <a:lnTo>
                    <a:pt x="7582553" y="3937211"/>
                  </a:lnTo>
                  <a:cubicBezTo>
                    <a:pt x="7587228" y="3948116"/>
                    <a:pt x="7586107" y="3960640"/>
                    <a:pt x="7579572" y="3970543"/>
                  </a:cubicBezTo>
                  <a:cubicBezTo>
                    <a:pt x="7573037" y="3980445"/>
                    <a:pt x="7561962" y="3986399"/>
                    <a:pt x="7550097" y="3986389"/>
                  </a:cubicBezTo>
                  <a:lnTo>
                    <a:pt x="7485045" y="3986389"/>
                  </a:lnTo>
                  <a:cubicBezTo>
                    <a:pt x="7428607" y="3986383"/>
                    <a:pt x="7377601" y="3952748"/>
                    <a:pt x="7355364" y="3900875"/>
                  </a:cubicBezTo>
                  <a:lnTo>
                    <a:pt x="7201341" y="3541536"/>
                  </a:lnTo>
                  <a:cubicBezTo>
                    <a:pt x="7198095" y="3533986"/>
                    <a:pt x="7186736" y="3537161"/>
                    <a:pt x="7187865" y="3545275"/>
                  </a:cubicBezTo>
                  <a:lnTo>
                    <a:pt x="7250871" y="3986389"/>
                  </a:lnTo>
                  <a:lnTo>
                    <a:pt x="7318252" y="4794885"/>
                  </a:lnTo>
                  <a:cubicBezTo>
                    <a:pt x="7319060" y="4804706"/>
                    <a:pt x="7315722" y="4814419"/>
                    <a:pt x="7309048" y="4821670"/>
                  </a:cubicBezTo>
                  <a:cubicBezTo>
                    <a:pt x="7302374" y="4828920"/>
                    <a:pt x="7292970" y="4833049"/>
                    <a:pt x="7283115" y="4833055"/>
                  </a:cubicBezTo>
                  <a:lnTo>
                    <a:pt x="7229281" y="4833055"/>
                  </a:lnTo>
                  <a:cubicBezTo>
                    <a:pt x="7160299" y="4833064"/>
                    <a:pt x="7101422" y="4783199"/>
                    <a:pt x="7090075" y="4715157"/>
                  </a:cubicBezTo>
                  <a:lnTo>
                    <a:pt x="6975704" y="4028158"/>
                  </a:lnTo>
                  <a:cubicBezTo>
                    <a:pt x="6974364" y="4020255"/>
                    <a:pt x="6963075" y="4020255"/>
                    <a:pt x="6961735" y="4028158"/>
                  </a:cubicBezTo>
                  <a:lnTo>
                    <a:pt x="6847294" y="4715157"/>
                  </a:lnTo>
                  <a:cubicBezTo>
                    <a:pt x="6835942" y="4783226"/>
                    <a:pt x="6777025" y="4833098"/>
                    <a:pt x="6708017" y="4833055"/>
                  </a:cubicBezTo>
                  <a:lnTo>
                    <a:pt x="6654183" y="4833055"/>
                  </a:lnTo>
                  <a:cubicBezTo>
                    <a:pt x="6644328" y="4833049"/>
                    <a:pt x="6634924" y="4828920"/>
                    <a:pt x="6628250" y="4821670"/>
                  </a:cubicBezTo>
                  <a:cubicBezTo>
                    <a:pt x="6621576" y="4814419"/>
                    <a:pt x="6618238" y="4804706"/>
                    <a:pt x="6619046" y="4794885"/>
                  </a:cubicBezTo>
                  <a:lnTo>
                    <a:pt x="6686427" y="3986389"/>
                  </a:lnTo>
                  <a:lnTo>
                    <a:pt x="6749433" y="3545275"/>
                  </a:lnTo>
                  <a:moveTo>
                    <a:pt x="8556149" y="2575277"/>
                  </a:moveTo>
                  <a:cubicBezTo>
                    <a:pt x="8439248" y="2575277"/>
                    <a:pt x="8344482" y="2670044"/>
                    <a:pt x="8344482" y="2786944"/>
                  </a:cubicBezTo>
                  <a:lnTo>
                    <a:pt x="8344482" y="2857500"/>
                  </a:lnTo>
                  <a:cubicBezTo>
                    <a:pt x="8344482" y="2974400"/>
                    <a:pt x="8439248" y="3069167"/>
                    <a:pt x="8556149" y="3069167"/>
                  </a:cubicBezTo>
                  <a:cubicBezTo>
                    <a:pt x="8673050" y="3069167"/>
                    <a:pt x="8767816" y="2974400"/>
                    <a:pt x="8767816" y="2857500"/>
                  </a:cubicBezTo>
                  <a:lnTo>
                    <a:pt x="8767816" y="2786944"/>
                  </a:lnTo>
                  <a:cubicBezTo>
                    <a:pt x="8767816" y="2670044"/>
                    <a:pt x="8673050" y="2575277"/>
                    <a:pt x="8556149" y="2575277"/>
                  </a:cubicBezTo>
                  <a:moveTo>
                    <a:pt x="8336933" y="3545275"/>
                  </a:moveTo>
                  <a:cubicBezTo>
                    <a:pt x="8338132" y="3537161"/>
                    <a:pt x="8326703" y="3533986"/>
                    <a:pt x="8323528" y="3541536"/>
                  </a:cubicBezTo>
                  <a:lnTo>
                    <a:pt x="8169504" y="3900875"/>
                  </a:lnTo>
                  <a:cubicBezTo>
                    <a:pt x="8147248" y="3952796"/>
                    <a:pt x="8096172" y="3986439"/>
                    <a:pt x="8039682" y="3986389"/>
                  </a:cubicBezTo>
                  <a:lnTo>
                    <a:pt x="7974630" y="3986389"/>
                  </a:lnTo>
                  <a:cubicBezTo>
                    <a:pt x="7962766" y="3986399"/>
                    <a:pt x="7951691" y="3980445"/>
                    <a:pt x="7945155" y="3970543"/>
                  </a:cubicBezTo>
                  <a:cubicBezTo>
                    <a:pt x="7938620" y="3960640"/>
                    <a:pt x="7937500" y="3948116"/>
                    <a:pt x="7942175" y="3937211"/>
                  </a:cubicBezTo>
                  <a:lnTo>
                    <a:pt x="8132816" y="3492500"/>
                  </a:lnTo>
                  <a:lnTo>
                    <a:pt x="8202948" y="3317099"/>
                  </a:lnTo>
                  <a:cubicBezTo>
                    <a:pt x="8245818" y="3209960"/>
                    <a:pt x="8349594" y="3139714"/>
                    <a:pt x="8464991" y="3139722"/>
                  </a:cubicBezTo>
                  <a:lnTo>
                    <a:pt x="8647307" y="3139722"/>
                  </a:lnTo>
                  <a:cubicBezTo>
                    <a:pt x="8762704" y="3139714"/>
                    <a:pt x="8866480" y="3209960"/>
                    <a:pt x="8909350" y="3317099"/>
                  </a:cubicBezTo>
                  <a:lnTo>
                    <a:pt x="8979482" y="3492500"/>
                  </a:lnTo>
                  <a:lnTo>
                    <a:pt x="9170053" y="3937211"/>
                  </a:lnTo>
                  <a:cubicBezTo>
                    <a:pt x="9174728" y="3948116"/>
                    <a:pt x="9173607" y="3960640"/>
                    <a:pt x="9167072" y="3970543"/>
                  </a:cubicBezTo>
                  <a:cubicBezTo>
                    <a:pt x="9160537" y="3980445"/>
                    <a:pt x="9149462" y="3986399"/>
                    <a:pt x="9137597" y="3986389"/>
                  </a:cubicBezTo>
                  <a:lnTo>
                    <a:pt x="9072545" y="3986389"/>
                  </a:lnTo>
                  <a:cubicBezTo>
                    <a:pt x="9016107" y="3986383"/>
                    <a:pt x="8965101" y="3952748"/>
                    <a:pt x="8942864" y="3900875"/>
                  </a:cubicBezTo>
                  <a:lnTo>
                    <a:pt x="8788841" y="3541536"/>
                  </a:lnTo>
                  <a:cubicBezTo>
                    <a:pt x="8785595" y="3533986"/>
                    <a:pt x="8774236" y="3537161"/>
                    <a:pt x="8775365" y="3545275"/>
                  </a:cubicBezTo>
                  <a:lnTo>
                    <a:pt x="8838371" y="3986389"/>
                  </a:lnTo>
                  <a:lnTo>
                    <a:pt x="8905752" y="4794885"/>
                  </a:lnTo>
                  <a:cubicBezTo>
                    <a:pt x="8906560" y="4804706"/>
                    <a:pt x="8903222" y="4814419"/>
                    <a:pt x="8896548" y="4821670"/>
                  </a:cubicBezTo>
                  <a:cubicBezTo>
                    <a:pt x="8889874" y="4828920"/>
                    <a:pt x="8880470" y="4833049"/>
                    <a:pt x="8870615" y="4833055"/>
                  </a:cubicBezTo>
                  <a:lnTo>
                    <a:pt x="8816781" y="4833055"/>
                  </a:lnTo>
                  <a:cubicBezTo>
                    <a:pt x="8747799" y="4833064"/>
                    <a:pt x="8688922" y="4783199"/>
                    <a:pt x="8677575" y="4715157"/>
                  </a:cubicBezTo>
                  <a:lnTo>
                    <a:pt x="8563204" y="4028158"/>
                  </a:lnTo>
                  <a:cubicBezTo>
                    <a:pt x="8561864" y="4020255"/>
                    <a:pt x="8550575" y="4020255"/>
                    <a:pt x="8549235" y="4028158"/>
                  </a:cubicBezTo>
                  <a:lnTo>
                    <a:pt x="8434794" y="4715157"/>
                  </a:lnTo>
                  <a:cubicBezTo>
                    <a:pt x="8423442" y="4783226"/>
                    <a:pt x="8364525" y="4833098"/>
                    <a:pt x="8295517" y="4833055"/>
                  </a:cubicBezTo>
                  <a:lnTo>
                    <a:pt x="8241683" y="4833055"/>
                  </a:lnTo>
                  <a:cubicBezTo>
                    <a:pt x="8231828" y="4833049"/>
                    <a:pt x="8222424" y="4828920"/>
                    <a:pt x="8215750" y="4821670"/>
                  </a:cubicBezTo>
                  <a:cubicBezTo>
                    <a:pt x="8209076" y="4814419"/>
                    <a:pt x="8205738" y="4804706"/>
                    <a:pt x="8206546" y="4794885"/>
                  </a:cubicBezTo>
                  <a:lnTo>
                    <a:pt x="8273927" y="3986389"/>
                  </a:lnTo>
                  <a:lnTo>
                    <a:pt x="8336933" y="3545275"/>
                  </a:lnTo>
                  <a:moveTo>
                    <a:pt x="10143649" y="2575277"/>
                  </a:moveTo>
                  <a:cubicBezTo>
                    <a:pt x="10026748" y="2575277"/>
                    <a:pt x="9931982" y="2670044"/>
                    <a:pt x="9931982" y="2786944"/>
                  </a:cubicBezTo>
                  <a:lnTo>
                    <a:pt x="9931982" y="2857500"/>
                  </a:lnTo>
                  <a:cubicBezTo>
                    <a:pt x="9931982" y="2974400"/>
                    <a:pt x="10026748" y="3069167"/>
                    <a:pt x="10143649" y="3069167"/>
                  </a:cubicBezTo>
                  <a:cubicBezTo>
                    <a:pt x="10260550" y="3069167"/>
                    <a:pt x="10355316" y="2974400"/>
                    <a:pt x="10355316" y="2857500"/>
                  </a:cubicBezTo>
                  <a:lnTo>
                    <a:pt x="10355316" y="2786944"/>
                  </a:lnTo>
                  <a:cubicBezTo>
                    <a:pt x="10355316" y="2670044"/>
                    <a:pt x="10260550" y="2575277"/>
                    <a:pt x="10143649" y="2575277"/>
                  </a:cubicBezTo>
                  <a:moveTo>
                    <a:pt x="9924433" y="3545275"/>
                  </a:moveTo>
                  <a:cubicBezTo>
                    <a:pt x="9925632" y="3537161"/>
                    <a:pt x="9914203" y="3533986"/>
                    <a:pt x="9911028" y="3541536"/>
                  </a:cubicBezTo>
                  <a:lnTo>
                    <a:pt x="9757004" y="3900875"/>
                  </a:lnTo>
                  <a:cubicBezTo>
                    <a:pt x="9734748" y="3952796"/>
                    <a:pt x="9683672" y="3986439"/>
                    <a:pt x="9627182" y="3986389"/>
                  </a:cubicBezTo>
                  <a:lnTo>
                    <a:pt x="9562130" y="3986389"/>
                  </a:lnTo>
                  <a:cubicBezTo>
                    <a:pt x="9550266" y="3986399"/>
                    <a:pt x="9539191" y="3980445"/>
                    <a:pt x="9532655" y="3970543"/>
                  </a:cubicBezTo>
                  <a:cubicBezTo>
                    <a:pt x="9526120" y="3960640"/>
                    <a:pt x="9525000" y="3948116"/>
                    <a:pt x="9529675" y="3937211"/>
                  </a:cubicBezTo>
                  <a:lnTo>
                    <a:pt x="9720316" y="3492500"/>
                  </a:lnTo>
                  <a:lnTo>
                    <a:pt x="9790448" y="3317099"/>
                  </a:lnTo>
                  <a:cubicBezTo>
                    <a:pt x="9833318" y="3209960"/>
                    <a:pt x="9937094" y="3139714"/>
                    <a:pt x="10052491" y="3139722"/>
                  </a:cubicBezTo>
                  <a:lnTo>
                    <a:pt x="10234807" y="3139722"/>
                  </a:lnTo>
                  <a:cubicBezTo>
                    <a:pt x="10350204" y="3139714"/>
                    <a:pt x="10453980" y="3209960"/>
                    <a:pt x="10496850" y="3317099"/>
                  </a:cubicBezTo>
                  <a:lnTo>
                    <a:pt x="10566982" y="3492500"/>
                  </a:lnTo>
                  <a:lnTo>
                    <a:pt x="10757553" y="3937211"/>
                  </a:lnTo>
                  <a:cubicBezTo>
                    <a:pt x="10762228" y="3948116"/>
                    <a:pt x="10761107" y="3960640"/>
                    <a:pt x="10754572" y="3970543"/>
                  </a:cubicBezTo>
                  <a:cubicBezTo>
                    <a:pt x="10748037" y="3980445"/>
                    <a:pt x="10736962" y="3986399"/>
                    <a:pt x="10725097" y="3986389"/>
                  </a:cubicBezTo>
                  <a:lnTo>
                    <a:pt x="10660045" y="3986389"/>
                  </a:lnTo>
                  <a:cubicBezTo>
                    <a:pt x="10603607" y="3986383"/>
                    <a:pt x="10552601" y="3952748"/>
                    <a:pt x="10530364" y="3900875"/>
                  </a:cubicBezTo>
                  <a:lnTo>
                    <a:pt x="10376341" y="3541536"/>
                  </a:lnTo>
                  <a:cubicBezTo>
                    <a:pt x="10373095" y="3533986"/>
                    <a:pt x="10361736" y="3537161"/>
                    <a:pt x="10362865" y="3545275"/>
                  </a:cubicBezTo>
                  <a:lnTo>
                    <a:pt x="10425871" y="3986389"/>
                  </a:lnTo>
                  <a:lnTo>
                    <a:pt x="10493252" y="4794885"/>
                  </a:lnTo>
                  <a:cubicBezTo>
                    <a:pt x="10494060" y="4804706"/>
                    <a:pt x="10490722" y="4814419"/>
                    <a:pt x="10484048" y="4821670"/>
                  </a:cubicBezTo>
                  <a:cubicBezTo>
                    <a:pt x="10477374" y="4828920"/>
                    <a:pt x="10467970" y="4833049"/>
                    <a:pt x="10458115" y="4833055"/>
                  </a:cubicBezTo>
                  <a:lnTo>
                    <a:pt x="10404281" y="4833055"/>
                  </a:lnTo>
                  <a:cubicBezTo>
                    <a:pt x="10335299" y="4833064"/>
                    <a:pt x="10276422" y="4783199"/>
                    <a:pt x="10265075" y="4715157"/>
                  </a:cubicBezTo>
                  <a:lnTo>
                    <a:pt x="10150704" y="4028158"/>
                  </a:lnTo>
                  <a:cubicBezTo>
                    <a:pt x="10149364" y="4020255"/>
                    <a:pt x="10138075" y="4020255"/>
                    <a:pt x="10136735" y="4028158"/>
                  </a:cubicBezTo>
                  <a:lnTo>
                    <a:pt x="10022294" y="4715157"/>
                  </a:lnTo>
                  <a:cubicBezTo>
                    <a:pt x="10010942" y="4783226"/>
                    <a:pt x="9952025" y="4833098"/>
                    <a:pt x="9883017" y="4833055"/>
                  </a:cubicBezTo>
                  <a:lnTo>
                    <a:pt x="9829183" y="4833055"/>
                  </a:lnTo>
                  <a:cubicBezTo>
                    <a:pt x="9819328" y="4833049"/>
                    <a:pt x="9809924" y="4828920"/>
                    <a:pt x="9803250" y="4821670"/>
                  </a:cubicBezTo>
                  <a:cubicBezTo>
                    <a:pt x="9796576" y="4814419"/>
                    <a:pt x="9793238" y="4804706"/>
                    <a:pt x="9794046" y="4794885"/>
                  </a:cubicBezTo>
                  <a:lnTo>
                    <a:pt x="9861427" y="3986389"/>
                  </a:lnTo>
                  <a:lnTo>
                    <a:pt x="9924433" y="3545275"/>
                  </a:lnTo>
                  <a:moveTo>
                    <a:pt x="11731149" y="2575277"/>
                  </a:moveTo>
                  <a:cubicBezTo>
                    <a:pt x="11614248" y="2575277"/>
                    <a:pt x="11519482" y="2670044"/>
                    <a:pt x="11519482" y="2786944"/>
                  </a:cubicBezTo>
                  <a:lnTo>
                    <a:pt x="11519482" y="2857500"/>
                  </a:lnTo>
                  <a:cubicBezTo>
                    <a:pt x="11519482" y="2974400"/>
                    <a:pt x="11614248" y="3069167"/>
                    <a:pt x="11731149" y="3069167"/>
                  </a:cubicBezTo>
                  <a:cubicBezTo>
                    <a:pt x="11848050" y="3069167"/>
                    <a:pt x="11942816" y="2974400"/>
                    <a:pt x="11942816" y="2857500"/>
                  </a:cubicBezTo>
                  <a:lnTo>
                    <a:pt x="11942816" y="2786944"/>
                  </a:lnTo>
                  <a:cubicBezTo>
                    <a:pt x="11942816" y="2670044"/>
                    <a:pt x="11848050" y="2575277"/>
                    <a:pt x="11731149" y="2575277"/>
                  </a:cubicBezTo>
                  <a:moveTo>
                    <a:pt x="11511933" y="3545275"/>
                  </a:moveTo>
                  <a:cubicBezTo>
                    <a:pt x="11513132" y="3537161"/>
                    <a:pt x="11501703" y="3533986"/>
                    <a:pt x="11498528" y="3541536"/>
                  </a:cubicBezTo>
                  <a:lnTo>
                    <a:pt x="11344504" y="3900875"/>
                  </a:lnTo>
                  <a:cubicBezTo>
                    <a:pt x="11322248" y="3952796"/>
                    <a:pt x="11271172" y="3986439"/>
                    <a:pt x="11214682" y="3986389"/>
                  </a:cubicBezTo>
                  <a:lnTo>
                    <a:pt x="11149630" y="3986389"/>
                  </a:lnTo>
                  <a:cubicBezTo>
                    <a:pt x="11137766" y="3986399"/>
                    <a:pt x="11126691" y="3980445"/>
                    <a:pt x="11120155" y="3970543"/>
                  </a:cubicBezTo>
                  <a:cubicBezTo>
                    <a:pt x="11113620" y="3960640"/>
                    <a:pt x="11112500" y="3948116"/>
                    <a:pt x="11117175" y="3937211"/>
                  </a:cubicBezTo>
                  <a:lnTo>
                    <a:pt x="11307816" y="3492500"/>
                  </a:lnTo>
                  <a:lnTo>
                    <a:pt x="11377948" y="3317099"/>
                  </a:lnTo>
                  <a:cubicBezTo>
                    <a:pt x="11420818" y="3209960"/>
                    <a:pt x="11524594" y="3139714"/>
                    <a:pt x="11639991" y="3139722"/>
                  </a:cubicBezTo>
                  <a:lnTo>
                    <a:pt x="11822307" y="3139722"/>
                  </a:lnTo>
                  <a:cubicBezTo>
                    <a:pt x="11937704" y="3139714"/>
                    <a:pt x="12041480" y="3209960"/>
                    <a:pt x="12084350" y="3317099"/>
                  </a:cubicBezTo>
                  <a:lnTo>
                    <a:pt x="12154482" y="3492500"/>
                  </a:lnTo>
                  <a:lnTo>
                    <a:pt x="12345053" y="3937211"/>
                  </a:lnTo>
                  <a:cubicBezTo>
                    <a:pt x="12349728" y="3948116"/>
                    <a:pt x="12348607" y="3960640"/>
                    <a:pt x="12342072" y="3970543"/>
                  </a:cubicBezTo>
                  <a:cubicBezTo>
                    <a:pt x="12335537" y="3980445"/>
                    <a:pt x="12324462" y="3986399"/>
                    <a:pt x="12312597" y="3986389"/>
                  </a:cubicBezTo>
                  <a:lnTo>
                    <a:pt x="12247545" y="3986389"/>
                  </a:lnTo>
                  <a:cubicBezTo>
                    <a:pt x="12191107" y="3986383"/>
                    <a:pt x="12140101" y="3952748"/>
                    <a:pt x="12117864" y="3900875"/>
                  </a:cubicBezTo>
                  <a:lnTo>
                    <a:pt x="11963841" y="3541536"/>
                  </a:lnTo>
                  <a:cubicBezTo>
                    <a:pt x="11960595" y="3533986"/>
                    <a:pt x="11949236" y="3537161"/>
                    <a:pt x="11950365" y="3545275"/>
                  </a:cubicBezTo>
                  <a:lnTo>
                    <a:pt x="12013371" y="3986389"/>
                  </a:lnTo>
                  <a:lnTo>
                    <a:pt x="12080752" y="4794885"/>
                  </a:lnTo>
                  <a:cubicBezTo>
                    <a:pt x="12081560" y="4804706"/>
                    <a:pt x="12078222" y="4814419"/>
                    <a:pt x="12071548" y="4821670"/>
                  </a:cubicBezTo>
                  <a:cubicBezTo>
                    <a:pt x="12064874" y="4828920"/>
                    <a:pt x="12055470" y="4833049"/>
                    <a:pt x="12045615" y="4833055"/>
                  </a:cubicBezTo>
                  <a:lnTo>
                    <a:pt x="11991781" y="4833055"/>
                  </a:lnTo>
                  <a:cubicBezTo>
                    <a:pt x="11922799" y="4833064"/>
                    <a:pt x="11863922" y="4783199"/>
                    <a:pt x="11852575" y="4715157"/>
                  </a:cubicBezTo>
                  <a:lnTo>
                    <a:pt x="11738204" y="4028158"/>
                  </a:lnTo>
                  <a:cubicBezTo>
                    <a:pt x="11736864" y="4020255"/>
                    <a:pt x="11725575" y="4020255"/>
                    <a:pt x="11724235" y="4028158"/>
                  </a:cubicBezTo>
                  <a:lnTo>
                    <a:pt x="11609794" y="4715157"/>
                  </a:lnTo>
                  <a:cubicBezTo>
                    <a:pt x="11598442" y="4783226"/>
                    <a:pt x="11539525" y="4833098"/>
                    <a:pt x="11470517" y="4833055"/>
                  </a:cubicBezTo>
                  <a:lnTo>
                    <a:pt x="11416683" y="4833055"/>
                  </a:lnTo>
                  <a:cubicBezTo>
                    <a:pt x="11406828" y="4833049"/>
                    <a:pt x="11397424" y="4828920"/>
                    <a:pt x="11390750" y="4821670"/>
                  </a:cubicBezTo>
                  <a:cubicBezTo>
                    <a:pt x="11384076" y="4814419"/>
                    <a:pt x="11380738" y="4804706"/>
                    <a:pt x="11381546" y="4794885"/>
                  </a:cubicBezTo>
                  <a:lnTo>
                    <a:pt x="11448927" y="3986389"/>
                  </a:lnTo>
                  <a:lnTo>
                    <a:pt x="11511933" y="3545275"/>
                  </a:lnTo>
                  <a:moveTo>
                    <a:pt x="618649" y="5150555"/>
                  </a:moveTo>
                  <a:cubicBezTo>
                    <a:pt x="501749" y="5150555"/>
                    <a:pt x="406982" y="5245321"/>
                    <a:pt x="406982" y="5362222"/>
                  </a:cubicBezTo>
                  <a:lnTo>
                    <a:pt x="406982" y="5432777"/>
                  </a:lnTo>
                  <a:cubicBezTo>
                    <a:pt x="406982" y="5549678"/>
                    <a:pt x="501749" y="5644444"/>
                    <a:pt x="618649" y="5644444"/>
                  </a:cubicBezTo>
                  <a:cubicBezTo>
                    <a:pt x="735549" y="5644444"/>
                    <a:pt x="830316" y="5549678"/>
                    <a:pt x="830316" y="5432777"/>
                  </a:cubicBezTo>
                  <a:lnTo>
                    <a:pt x="830316" y="5362222"/>
                  </a:lnTo>
                  <a:cubicBezTo>
                    <a:pt x="830316" y="5245321"/>
                    <a:pt x="735549" y="5150555"/>
                    <a:pt x="618649" y="5150555"/>
                  </a:cubicBezTo>
                  <a:moveTo>
                    <a:pt x="399433" y="6120553"/>
                  </a:moveTo>
                  <a:cubicBezTo>
                    <a:pt x="400632" y="6112439"/>
                    <a:pt x="389202" y="6109264"/>
                    <a:pt x="386027" y="6116814"/>
                  </a:cubicBezTo>
                  <a:lnTo>
                    <a:pt x="232005" y="6476153"/>
                  </a:lnTo>
                  <a:cubicBezTo>
                    <a:pt x="209748" y="6528073"/>
                    <a:pt x="158672" y="6561717"/>
                    <a:pt x="102182" y="6561667"/>
                  </a:cubicBezTo>
                  <a:lnTo>
                    <a:pt x="37130" y="6561667"/>
                  </a:lnTo>
                  <a:cubicBezTo>
                    <a:pt x="25266" y="6561677"/>
                    <a:pt x="14190" y="6555723"/>
                    <a:pt x="7655" y="6545820"/>
                  </a:cubicBezTo>
                  <a:cubicBezTo>
                    <a:pt x="1120" y="6535919"/>
                    <a:pt x="0" y="6523394"/>
                    <a:pt x="4675" y="6512489"/>
                  </a:cubicBezTo>
                  <a:lnTo>
                    <a:pt x="195316" y="6067777"/>
                  </a:lnTo>
                  <a:lnTo>
                    <a:pt x="265448" y="5892376"/>
                  </a:lnTo>
                  <a:cubicBezTo>
                    <a:pt x="308318" y="5785238"/>
                    <a:pt x="412094" y="5714992"/>
                    <a:pt x="527491" y="5715000"/>
                  </a:cubicBezTo>
                  <a:lnTo>
                    <a:pt x="709807" y="5715000"/>
                  </a:lnTo>
                  <a:cubicBezTo>
                    <a:pt x="825204" y="5714992"/>
                    <a:pt x="928980" y="5785238"/>
                    <a:pt x="971850" y="5892376"/>
                  </a:cubicBezTo>
                  <a:lnTo>
                    <a:pt x="1041982" y="6067777"/>
                  </a:lnTo>
                  <a:lnTo>
                    <a:pt x="1232553" y="6512489"/>
                  </a:lnTo>
                  <a:cubicBezTo>
                    <a:pt x="1237228" y="6523394"/>
                    <a:pt x="1236108" y="6535919"/>
                    <a:pt x="1229572" y="6545820"/>
                  </a:cubicBezTo>
                  <a:cubicBezTo>
                    <a:pt x="1223037" y="6555723"/>
                    <a:pt x="1211962" y="6561677"/>
                    <a:pt x="1200097" y="6561667"/>
                  </a:cubicBezTo>
                  <a:lnTo>
                    <a:pt x="1135045" y="6561667"/>
                  </a:lnTo>
                  <a:cubicBezTo>
                    <a:pt x="1078607" y="6561660"/>
                    <a:pt x="1027601" y="6528026"/>
                    <a:pt x="1005364" y="6476153"/>
                  </a:cubicBezTo>
                  <a:lnTo>
                    <a:pt x="851341" y="6116814"/>
                  </a:lnTo>
                  <a:cubicBezTo>
                    <a:pt x="848096" y="6109264"/>
                    <a:pt x="836736" y="6112439"/>
                    <a:pt x="837865" y="6120553"/>
                  </a:cubicBezTo>
                  <a:lnTo>
                    <a:pt x="900871" y="6561667"/>
                  </a:lnTo>
                  <a:lnTo>
                    <a:pt x="968252" y="7370162"/>
                  </a:lnTo>
                  <a:cubicBezTo>
                    <a:pt x="969060" y="7379985"/>
                    <a:pt x="965723" y="7389697"/>
                    <a:pt x="959048" y="7396947"/>
                  </a:cubicBezTo>
                  <a:cubicBezTo>
                    <a:pt x="952374" y="7404199"/>
                    <a:pt x="942970" y="7408327"/>
                    <a:pt x="933115" y="7408333"/>
                  </a:cubicBezTo>
                  <a:lnTo>
                    <a:pt x="879281" y="7408333"/>
                  </a:lnTo>
                  <a:cubicBezTo>
                    <a:pt x="810300" y="7408341"/>
                    <a:pt x="751423" y="7358477"/>
                    <a:pt x="740075" y="7290435"/>
                  </a:cubicBezTo>
                  <a:lnTo>
                    <a:pt x="625705" y="6603435"/>
                  </a:lnTo>
                  <a:cubicBezTo>
                    <a:pt x="624364" y="6595533"/>
                    <a:pt x="613075" y="6595533"/>
                    <a:pt x="611735" y="6603435"/>
                  </a:cubicBezTo>
                  <a:lnTo>
                    <a:pt x="497293" y="7290435"/>
                  </a:lnTo>
                  <a:cubicBezTo>
                    <a:pt x="485942" y="7358503"/>
                    <a:pt x="427025" y="7408376"/>
                    <a:pt x="358017" y="7408333"/>
                  </a:cubicBezTo>
                  <a:lnTo>
                    <a:pt x="304183" y="7408333"/>
                  </a:lnTo>
                  <a:cubicBezTo>
                    <a:pt x="294328" y="7408327"/>
                    <a:pt x="284924" y="7404199"/>
                    <a:pt x="278250" y="7396947"/>
                  </a:cubicBezTo>
                  <a:cubicBezTo>
                    <a:pt x="271575" y="7389697"/>
                    <a:pt x="268238" y="7379985"/>
                    <a:pt x="269046" y="7370162"/>
                  </a:cubicBezTo>
                  <a:lnTo>
                    <a:pt x="336427" y="6561667"/>
                  </a:lnTo>
                  <a:lnTo>
                    <a:pt x="399433" y="6120553"/>
                  </a:lnTo>
                  <a:moveTo>
                    <a:pt x="2206149" y="5150555"/>
                  </a:moveTo>
                  <a:cubicBezTo>
                    <a:pt x="2089249" y="5150555"/>
                    <a:pt x="1994482" y="5245321"/>
                    <a:pt x="1994482" y="5362222"/>
                  </a:cubicBezTo>
                  <a:lnTo>
                    <a:pt x="1994482" y="5432777"/>
                  </a:lnTo>
                  <a:cubicBezTo>
                    <a:pt x="1994482" y="5549678"/>
                    <a:pt x="2089249" y="5644444"/>
                    <a:pt x="2206149" y="5644444"/>
                  </a:cubicBezTo>
                  <a:cubicBezTo>
                    <a:pt x="2323049" y="5644444"/>
                    <a:pt x="2417816" y="5549678"/>
                    <a:pt x="2417816" y="5432777"/>
                  </a:cubicBezTo>
                  <a:lnTo>
                    <a:pt x="2417816" y="5362222"/>
                  </a:lnTo>
                  <a:cubicBezTo>
                    <a:pt x="2417816" y="5245321"/>
                    <a:pt x="2323049" y="5150555"/>
                    <a:pt x="2206149" y="5150555"/>
                  </a:cubicBezTo>
                  <a:moveTo>
                    <a:pt x="1986933" y="6120553"/>
                  </a:moveTo>
                  <a:cubicBezTo>
                    <a:pt x="1988132" y="6112439"/>
                    <a:pt x="1976702" y="6109264"/>
                    <a:pt x="1973527" y="6116814"/>
                  </a:cubicBezTo>
                  <a:lnTo>
                    <a:pt x="1819505" y="6476153"/>
                  </a:lnTo>
                  <a:cubicBezTo>
                    <a:pt x="1797248" y="6528073"/>
                    <a:pt x="1746172" y="6561717"/>
                    <a:pt x="1689682" y="6561667"/>
                  </a:cubicBezTo>
                  <a:lnTo>
                    <a:pt x="1624630" y="6561667"/>
                  </a:lnTo>
                  <a:cubicBezTo>
                    <a:pt x="1612766" y="6561677"/>
                    <a:pt x="1601690" y="6555723"/>
                    <a:pt x="1595155" y="6545820"/>
                  </a:cubicBezTo>
                  <a:cubicBezTo>
                    <a:pt x="1588620" y="6535919"/>
                    <a:pt x="1587500" y="6523394"/>
                    <a:pt x="1592175" y="6512489"/>
                  </a:cubicBezTo>
                  <a:lnTo>
                    <a:pt x="1782816" y="6067777"/>
                  </a:lnTo>
                  <a:lnTo>
                    <a:pt x="1852948" y="5892376"/>
                  </a:lnTo>
                  <a:cubicBezTo>
                    <a:pt x="1895818" y="5785238"/>
                    <a:pt x="1999595" y="5714992"/>
                    <a:pt x="2114991" y="5715000"/>
                  </a:cubicBezTo>
                  <a:lnTo>
                    <a:pt x="2297307" y="5715000"/>
                  </a:lnTo>
                  <a:cubicBezTo>
                    <a:pt x="2412703" y="5714992"/>
                    <a:pt x="2516480" y="5785238"/>
                    <a:pt x="2559350" y="5892376"/>
                  </a:cubicBezTo>
                  <a:lnTo>
                    <a:pt x="2629482" y="6067777"/>
                  </a:lnTo>
                  <a:lnTo>
                    <a:pt x="2820053" y="6512489"/>
                  </a:lnTo>
                  <a:cubicBezTo>
                    <a:pt x="2824728" y="6523394"/>
                    <a:pt x="2823608" y="6535919"/>
                    <a:pt x="2817072" y="6545820"/>
                  </a:cubicBezTo>
                  <a:cubicBezTo>
                    <a:pt x="2810537" y="6555723"/>
                    <a:pt x="2799462" y="6561677"/>
                    <a:pt x="2787597" y="6561667"/>
                  </a:cubicBezTo>
                  <a:lnTo>
                    <a:pt x="2722545" y="6561667"/>
                  </a:lnTo>
                  <a:cubicBezTo>
                    <a:pt x="2666107" y="6561660"/>
                    <a:pt x="2615101" y="6528026"/>
                    <a:pt x="2592864" y="6476153"/>
                  </a:cubicBezTo>
                  <a:lnTo>
                    <a:pt x="2438841" y="6116814"/>
                  </a:lnTo>
                  <a:cubicBezTo>
                    <a:pt x="2435596" y="6109264"/>
                    <a:pt x="2424236" y="6112439"/>
                    <a:pt x="2425365" y="6120553"/>
                  </a:cubicBezTo>
                  <a:lnTo>
                    <a:pt x="2488371" y="6561667"/>
                  </a:lnTo>
                  <a:lnTo>
                    <a:pt x="2555752" y="7370162"/>
                  </a:lnTo>
                  <a:cubicBezTo>
                    <a:pt x="2556560" y="7379985"/>
                    <a:pt x="2553223" y="7389697"/>
                    <a:pt x="2546548" y="7396947"/>
                  </a:cubicBezTo>
                  <a:cubicBezTo>
                    <a:pt x="2539874" y="7404199"/>
                    <a:pt x="2530470" y="7408327"/>
                    <a:pt x="2520615" y="7408333"/>
                  </a:cubicBezTo>
                  <a:lnTo>
                    <a:pt x="2466781" y="7408333"/>
                  </a:lnTo>
                  <a:cubicBezTo>
                    <a:pt x="2397800" y="7408341"/>
                    <a:pt x="2338923" y="7358477"/>
                    <a:pt x="2327575" y="7290435"/>
                  </a:cubicBezTo>
                  <a:lnTo>
                    <a:pt x="2213205" y="6603435"/>
                  </a:lnTo>
                  <a:cubicBezTo>
                    <a:pt x="2211864" y="6595533"/>
                    <a:pt x="2200575" y="6595533"/>
                    <a:pt x="2199234" y="6603435"/>
                  </a:cubicBezTo>
                  <a:lnTo>
                    <a:pt x="2084793" y="7290435"/>
                  </a:lnTo>
                  <a:cubicBezTo>
                    <a:pt x="2073442" y="7358503"/>
                    <a:pt x="2014525" y="7408376"/>
                    <a:pt x="1945517" y="7408333"/>
                  </a:cubicBezTo>
                  <a:lnTo>
                    <a:pt x="1891683" y="7408333"/>
                  </a:lnTo>
                  <a:cubicBezTo>
                    <a:pt x="1881828" y="7408327"/>
                    <a:pt x="1872424" y="7404199"/>
                    <a:pt x="1865750" y="7396947"/>
                  </a:cubicBezTo>
                  <a:cubicBezTo>
                    <a:pt x="1859075" y="7389697"/>
                    <a:pt x="1855738" y="7379985"/>
                    <a:pt x="1856546" y="7370162"/>
                  </a:cubicBezTo>
                  <a:lnTo>
                    <a:pt x="1923927" y="6561667"/>
                  </a:lnTo>
                  <a:lnTo>
                    <a:pt x="1986933" y="6120553"/>
                  </a:lnTo>
                  <a:moveTo>
                    <a:pt x="3793649" y="5150555"/>
                  </a:moveTo>
                  <a:cubicBezTo>
                    <a:pt x="3676749" y="5150555"/>
                    <a:pt x="3581982" y="5245321"/>
                    <a:pt x="3581982" y="5362222"/>
                  </a:cubicBezTo>
                  <a:lnTo>
                    <a:pt x="3581982" y="5432777"/>
                  </a:lnTo>
                  <a:cubicBezTo>
                    <a:pt x="3581982" y="5549678"/>
                    <a:pt x="3676749" y="5644444"/>
                    <a:pt x="3793649" y="5644444"/>
                  </a:cubicBezTo>
                  <a:cubicBezTo>
                    <a:pt x="3910549" y="5644444"/>
                    <a:pt x="4005316" y="5549678"/>
                    <a:pt x="4005316" y="5432777"/>
                  </a:cubicBezTo>
                  <a:lnTo>
                    <a:pt x="4005316" y="5362222"/>
                  </a:lnTo>
                  <a:cubicBezTo>
                    <a:pt x="4005316" y="5245321"/>
                    <a:pt x="3910549" y="5150555"/>
                    <a:pt x="3793649" y="5150555"/>
                  </a:cubicBezTo>
                  <a:moveTo>
                    <a:pt x="3574433" y="6120553"/>
                  </a:moveTo>
                  <a:cubicBezTo>
                    <a:pt x="3575632" y="6112439"/>
                    <a:pt x="3564202" y="6109264"/>
                    <a:pt x="3561027" y="6116814"/>
                  </a:cubicBezTo>
                  <a:lnTo>
                    <a:pt x="3407004" y="6476153"/>
                  </a:lnTo>
                  <a:cubicBezTo>
                    <a:pt x="3384748" y="6528073"/>
                    <a:pt x="3333672" y="6561717"/>
                    <a:pt x="3277182" y="6561667"/>
                  </a:cubicBezTo>
                  <a:lnTo>
                    <a:pt x="3212130" y="6561667"/>
                  </a:lnTo>
                  <a:cubicBezTo>
                    <a:pt x="3200266" y="6561677"/>
                    <a:pt x="3189190" y="6555723"/>
                    <a:pt x="3182655" y="6545820"/>
                  </a:cubicBezTo>
                  <a:cubicBezTo>
                    <a:pt x="3176120" y="6535919"/>
                    <a:pt x="3175000" y="6523394"/>
                    <a:pt x="3179675" y="6512489"/>
                  </a:cubicBezTo>
                  <a:lnTo>
                    <a:pt x="3370316" y="6067777"/>
                  </a:lnTo>
                  <a:lnTo>
                    <a:pt x="3440448" y="5892376"/>
                  </a:lnTo>
                  <a:cubicBezTo>
                    <a:pt x="3483318" y="5785238"/>
                    <a:pt x="3587095" y="5714992"/>
                    <a:pt x="3702491" y="5715000"/>
                  </a:cubicBezTo>
                  <a:lnTo>
                    <a:pt x="3884807" y="5715000"/>
                  </a:lnTo>
                  <a:cubicBezTo>
                    <a:pt x="4000203" y="5714992"/>
                    <a:pt x="4103980" y="5785238"/>
                    <a:pt x="4146850" y="5892376"/>
                  </a:cubicBezTo>
                  <a:lnTo>
                    <a:pt x="4216982" y="6067777"/>
                  </a:lnTo>
                  <a:lnTo>
                    <a:pt x="4407553" y="6512489"/>
                  </a:lnTo>
                  <a:cubicBezTo>
                    <a:pt x="4412228" y="6523394"/>
                    <a:pt x="4411107" y="6535919"/>
                    <a:pt x="4404572" y="6545820"/>
                  </a:cubicBezTo>
                  <a:cubicBezTo>
                    <a:pt x="4398037" y="6555723"/>
                    <a:pt x="4386962" y="6561677"/>
                    <a:pt x="4375097" y="6561667"/>
                  </a:cubicBezTo>
                  <a:lnTo>
                    <a:pt x="4310045" y="6561667"/>
                  </a:lnTo>
                  <a:cubicBezTo>
                    <a:pt x="4253607" y="6561660"/>
                    <a:pt x="4202601" y="6528026"/>
                    <a:pt x="4180364" y="6476153"/>
                  </a:cubicBezTo>
                  <a:lnTo>
                    <a:pt x="4026341" y="6116814"/>
                  </a:lnTo>
                  <a:cubicBezTo>
                    <a:pt x="4023096" y="6109264"/>
                    <a:pt x="4011736" y="6112439"/>
                    <a:pt x="4012865" y="6120553"/>
                  </a:cubicBezTo>
                  <a:lnTo>
                    <a:pt x="4075871" y="6561667"/>
                  </a:lnTo>
                  <a:lnTo>
                    <a:pt x="4143252" y="7370162"/>
                  </a:lnTo>
                  <a:cubicBezTo>
                    <a:pt x="4144060" y="7379985"/>
                    <a:pt x="4140723" y="7389697"/>
                    <a:pt x="4134048" y="7396947"/>
                  </a:cubicBezTo>
                  <a:cubicBezTo>
                    <a:pt x="4127374" y="7404199"/>
                    <a:pt x="4117970" y="7408327"/>
                    <a:pt x="4108115" y="7408333"/>
                  </a:cubicBezTo>
                  <a:lnTo>
                    <a:pt x="4054281" y="7408333"/>
                  </a:lnTo>
                  <a:cubicBezTo>
                    <a:pt x="3985299" y="7408341"/>
                    <a:pt x="3926423" y="7358477"/>
                    <a:pt x="3915075" y="7290435"/>
                  </a:cubicBezTo>
                  <a:lnTo>
                    <a:pt x="3800704" y="6603435"/>
                  </a:lnTo>
                  <a:cubicBezTo>
                    <a:pt x="3799364" y="6595533"/>
                    <a:pt x="3788075" y="6595533"/>
                    <a:pt x="3786735" y="6603435"/>
                  </a:cubicBezTo>
                  <a:lnTo>
                    <a:pt x="3672294" y="7290435"/>
                  </a:lnTo>
                  <a:cubicBezTo>
                    <a:pt x="3660942" y="7358503"/>
                    <a:pt x="3602025" y="7408376"/>
                    <a:pt x="3533017" y="7408333"/>
                  </a:cubicBezTo>
                  <a:lnTo>
                    <a:pt x="3479183" y="7408333"/>
                  </a:lnTo>
                  <a:cubicBezTo>
                    <a:pt x="3469328" y="7408327"/>
                    <a:pt x="3459924" y="7404199"/>
                    <a:pt x="3453250" y="7396947"/>
                  </a:cubicBezTo>
                  <a:cubicBezTo>
                    <a:pt x="3446575" y="7389697"/>
                    <a:pt x="3443238" y="7379985"/>
                    <a:pt x="3444046" y="7370162"/>
                  </a:cubicBezTo>
                  <a:lnTo>
                    <a:pt x="3511427" y="6561667"/>
                  </a:lnTo>
                  <a:lnTo>
                    <a:pt x="3574433" y="6120553"/>
                  </a:lnTo>
                  <a:moveTo>
                    <a:pt x="5381149" y="5150555"/>
                  </a:moveTo>
                  <a:cubicBezTo>
                    <a:pt x="5264249" y="5150555"/>
                    <a:pt x="5169482" y="5245321"/>
                    <a:pt x="5169482" y="5362222"/>
                  </a:cubicBezTo>
                  <a:lnTo>
                    <a:pt x="5169482" y="5432777"/>
                  </a:lnTo>
                  <a:cubicBezTo>
                    <a:pt x="5169482" y="5549678"/>
                    <a:pt x="5264249" y="5644444"/>
                    <a:pt x="5381149" y="5644444"/>
                  </a:cubicBezTo>
                  <a:cubicBezTo>
                    <a:pt x="5498049" y="5644444"/>
                    <a:pt x="5592816" y="5549678"/>
                    <a:pt x="5592816" y="5432777"/>
                  </a:cubicBezTo>
                  <a:lnTo>
                    <a:pt x="5592816" y="5362222"/>
                  </a:lnTo>
                  <a:cubicBezTo>
                    <a:pt x="5592816" y="5245321"/>
                    <a:pt x="5498049" y="5150555"/>
                    <a:pt x="5381149" y="5150555"/>
                  </a:cubicBezTo>
                  <a:moveTo>
                    <a:pt x="5161933" y="6120553"/>
                  </a:moveTo>
                  <a:cubicBezTo>
                    <a:pt x="5163132" y="6112439"/>
                    <a:pt x="5151702" y="6109264"/>
                    <a:pt x="5148527" y="6116814"/>
                  </a:cubicBezTo>
                  <a:lnTo>
                    <a:pt x="4994504" y="6476153"/>
                  </a:lnTo>
                  <a:cubicBezTo>
                    <a:pt x="4972248" y="6528073"/>
                    <a:pt x="4921172" y="6561717"/>
                    <a:pt x="4864682" y="6561667"/>
                  </a:cubicBezTo>
                  <a:lnTo>
                    <a:pt x="4799630" y="6561667"/>
                  </a:lnTo>
                  <a:cubicBezTo>
                    <a:pt x="4787765" y="6561677"/>
                    <a:pt x="4776691" y="6555723"/>
                    <a:pt x="4770155" y="6545820"/>
                  </a:cubicBezTo>
                  <a:cubicBezTo>
                    <a:pt x="4763620" y="6535919"/>
                    <a:pt x="4762500" y="6523394"/>
                    <a:pt x="4767174" y="6512489"/>
                  </a:cubicBezTo>
                  <a:lnTo>
                    <a:pt x="4957816" y="6067777"/>
                  </a:lnTo>
                  <a:lnTo>
                    <a:pt x="5027948" y="5892376"/>
                  </a:lnTo>
                  <a:cubicBezTo>
                    <a:pt x="5070818" y="5785238"/>
                    <a:pt x="5174595" y="5714992"/>
                    <a:pt x="5289991" y="5715000"/>
                  </a:cubicBezTo>
                  <a:lnTo>
                    <a:pt x="5472307" y="5715000"/>
                  </a:lnTo>
                  <a:cubicBezTo>
                    <a:pt x="5587703" y="5714992"/>
                    <a:pt x="5691480" y="5785238"/>
                    <a:pt x="5734350" y="5892376"/>
                  </a:cubicBezTo>
                  <a:lnTo>
                    <a:pt x="5804482" y="6067777"/>
                  </a:lnTo>
                  <a:lnTo>
                    <a:pt x="5995053" y="6512489"/>
                  </a:lnTo>
                  <a:cubicBezTo>
                    <a:pt x="5999728" y="6523394"/>
                    <a:pt x="5998607" y="6535919"/>
                    <a:pt x="5992072" y="6545820"/>
                  </a:cubicBezTo>
                  <a:cubicBezTo>
                    <a:pt x="5985537" y="6555723"/>
                    <a:pt x="5974462" y="6561677"/>
                    <a:pt x="5962597" y="6561667"/>
                  </a:cubicBezTo>
                  <a:lnTo>
                    <a:pt x="5897545" y="6561667"/>
                  </a:lnTo>
                  <a:cubicBezTo>
                    <a:pt x="5841107" y="6561660"/>
                    <a:pt x="5790101" y="6528026"/>
                    <a:pt x="5767864" y="6476153"/>
                  </a:cubicBezTo>
                  <a:lnTo>
                    <a:pt x="5613841" y="6116814"/>
                  </a:lnTo>
                  <a:cubicBezTo>
                    <a:pt x="5610596" y="6109264"/>
                    <a:pt x="5599236" y="6112439"/>
                    <a:pt x="5600365" y="6120553"/>
                  </a:cubicBezTo>
                  <a:lnTo>
                    <a:pt x="5663371" y="6561667"/>
                  </a:lnTo>
                  <a:lnTo>
                    <a:pt x="5730752" y="7370162"/>
                  </a:lnTo>
                  <a:cubicBezTo>
                    <a:pt x="5731560" y="7379985"/>
                    <a:pt x="5728223" y="7389697"/>
                    <a:pt x="5721548" y="7396947"/>
                  </a:cubicBezTo>
                  <a:cubicBezTo>
                    <a:pt x="5714874" y="7404199"/>
                    <a:pt x="5705470" y="7408327"/>
                    <a:pt x="5695615" y="7408333"/>
                  </a:cubicBezTo>
                  <a:lnTo>
                    <a:pt x="5641781" y="7408333"/>
                  </a:lnTo>
                  <a:cubicBezTo>
                    <a:pt x="5572799" y="7408341"/>
                    <a:pt x="5513923" y="7358477"/>
                    <a:pt x="5502575" y="7290435"/>
                  </a:cubicBezTo>
                  <a:lnTo>
                    <a:pt x="5388204" y="6603435"/>
                  </a:lnTo>
                  <a:cubicBezTo>
                    <a:pt x="5386864" y="6595533"/>
                    <a:pt x="5375575" y="6595533"/>
                    <a:pt x="5374235" y="6603435"/>
                  </a:cubicBezTo>
                  <a:lnTo>
                    <a:pt x="5259794" y="7290435"/>
                  </a:lnTo>
                  <a:cubicBezTo>
                    <a:pt x="5248442" y="7358503"/>
                    <a:pt x="5189525" y="7408376"/>
                    <a:pt x="5120517" y="7408333"/>
                  </a:cubicBezTo>
                  <a:lnTo>
                    <a:pt x="5066683" y="7408333"/>
                  </a:lnTo>
                  <a:cubicBezTo>
                    <a:pt x="5056828" y="7408327"/>
                    <a:pt x="5047424" y="7404199"/>
                    <a:pt x="5040750" y="7396947"/>
                  </a:cubicBezTo>
                  <a:cubicBezTo>
                    <a:pt x="5034075" y="7389697"/>
                    <a:pt x="5030738" y="7379985"/>
                    <a:pt x="5031546" y="7370162"/>
                  </a:cubicBezTo>
                  <a:lnTo>
                    <a:pt x="5098927" y="6561667"/>
                  </a:lnTo>
                  <a:lnTo>
                    <a:pt x="5161933" y="6120553"/>
                  </a:lnTo>
                  <a:moveTo>
                    <a:pt x="6968649" y="5150555"/>
                  </a:moveTo>
                  <a:cubicBezTo>
                    <a:pt x="6851748" y="5150555"/>
                    <a:pt x="6756982" y="5245321"/>
                    <a:pt x="6756982" y="5362222"/>
                  </a:cubicBezTo>
                  <a:lnTo>
                    <a:pt x="6756982" y="5432777"/>
                  </a:lnTo>
                  <a:cubicBezTo>
                    <a:pt x="6756982" y="5549678"/>
                    <a:pt x="6851748" y="5644444"/>
                    <a:pt x="6968649" y="5644444"/>
                  </a:cubicBezTo>
                  <a:cubicBezTo>
                    <a:pt x="7085550" y="5644444"/>
                    <a:pt x="7180316" y="5549678"/>
                    <a:pt x="7180316" y="5432777"/>
                  </a:cubicBezTo>
                  <a:lnTo>
                    <a:pt x="7180316" y="5362222"/>
                  </a:lnTo>
                  <a:cubicBezTo>
                    <a:pt x="7180316" y="5245321"/>
                    <a:pt x="7085550" y="5150555"/>
                    <a:pt x="6968649" y="5150555"/>
                  </a:cubicBezTo>
                  <a:moveTo>
                    <a:pt x="6749433" y="6120553"/>
                  </a:moveTo>
                  <a:cubicBezTo>
                    <a:pt x="6750632" y="6112439"/>
                    <a:pt x="6739203" y="6109264"/>
                    <a:pt x="6736028" y="6116814"/>
                  </a:cubicBezTo>
                  <a:lnTo>
                    <a:pt x="6582004" y="6476153"/>
                  </a:lnTo>
                  <a:cubicBezTo>
                    <a:pt x="6559748" y="6528073"/>
                    <a:pt x="6508672" y="6561717"/>
                    <a:pt x="6452182" y="6561667"/>
                  </a:cubicBezTo>
                  <a:lnTo>
                    <a:pt x="6387130" y="6561667"/>
                  </a:lnTo>
                  <a:cubicBezTo>
                    <a:pt x="6375265" y="6561677"/>
                    <a:pt x="6364191" y="6555723"/>
                    <a:pt x="6357655" y="6545820"/>
                  </a:cubicBezTo>
                  <a:cubicBezTo>
                    <a:pt x="6351120" y="6535919"/>
                    <a:pt x="6350000" y="6523394"/>
                    <a:pt x="6354674" y="6512489"/>
                  </a:cubicBezTo>
                  <a:lnTo>
                    <a:pt x="6545316" y="6067777"/>
                  </a:lnTo>
                  <a:lnTo>
                    <a:pt x="6615448" y="5892376"/>
                  </a:lnTo>
                  <a:cubicBezTo>
                    <a:pt x="6658318" y="5785238"/>
                    <a:pt x="6762094" y="5714992"/>
                    <a:pt x="6877491" y="5715000"/>
                  </a:cubicBezTo>
                  <a:lnTo>
                    <a:pt x="7059807" y="5715000"/>
                  </a:lnTo>
                  <a:cubicBezTo>
                    <a:pt x="7175204" y="5714992"/>
                    <a:pt x="7278980" y="5785238"/>
                    <a:pt x="7321850" y="5892376"/>
                  </a:cubicBezTo>
                  <a:lnTo>
                    <a:pt x="7391982" y="6067777"/>
                  </a:lnTo>
                  <a:lnTo>
                    <a:pt x="7582553" y="6512489"/>
                  </a:lnTo>
                  <a:cubicBezTo>
                    <a:pt x="7587228" y="6523394"/>
                    <a:pt x="7586107" y="6535919"/>
                    <a:pt x="7579572" y="6545820"/>
                  </a:cubicBezTo>
                  <a:cubicBezTo>
                    <a:pt x="7573037" y="6555723"/>
                    <a:pt x="7561962" y="6561677"/>
                    <a:pt x="7550097" y="6561667"/>
                  </a:cubicBezTo>
                  <a:lnTo>
                    <a:pt x="7485045" y="6561667"/>
                  </a:lnTo>
                  <a:cubicBezTo>
                    <a:pt x="7428607" y="6561660"/>
                    <a:pt x="7377601" y="6528026"/>
                    <a:pt x="7355364" y="6476153"/>
                  </a:cubicBezTo>
                  <a:lnTo>
                    <a:pt x="7201341" y="6116814"/>
                  </a:lnTo>
                  <a:cubicBezTo>
                    <a:pt x="7198095" y="6109264"/>
                    <a:pt x="7186736" y="6112439"/>
                    <a:pt x="7187865" y="6120553"/>
                  </a:cubicBezTo>
                  <a:lnTo>
                    <a:pt x="7250871" y="6561667"/>
                  </a:lnTo>
                  <a:lnTo>
                    <a:pt x="7318252" y="7370162"/>
                  </a:lnTo>
                  <a:cubicBezTo>
                    <a:pt x="7319060" y="7379985"/>
                    <a:pt x="7315722" y="7389697"/>
                    <a:pt x="7309048" y="7396947"/>
                  </a:cubicBezTo>
                  <a:cubicBezTo>
                    <a:pt x="7302374" y="7404199"/>
                    <a:pt x="7292970" y="7408327"/>
                    <a:pt x="7283115" y="7408333"/>
                  </a:cubicBezTo>
                  <a:lnTo>
                    <a:pt x="7229281" y="7408333"/>
                  </a:lnTo>
                  <a:cubicBezTo>
                    <a:pt x="7160299" y="7408341"/>
                    <a:pt x="7101422" y="7358477"/>
                    <a:pt x="7090075" y="7290435"/>
                  </a:cubicBezTo>
                  <a:lnTo>
                    <a:pt x="6975704" y="6603435"/>
                  </a:lnTo>
                  <a:cubicBezTo>
                    <a:pt x="6974364" y="6595533"/>
                    <a:pt x="6963075" y="6595533"/>
                    <a:pt x="6961735" y="6603435"/>
                  </a:cubicBezTo>
                  <a:lnTo>
                    <a:pt x="6847294" y="7290435"/>
                  </a:lnTo>
                  <a:cubicBezTo>
                    <a:pt x="6835942" y="7358503"/>
                    <a:pt x="6777025" y="7408376"/>
                    <a:pt x="6708017" y="7408333"/>
                  </a:cubicBezTo>
                  <a:lnTo>
                    <a:pt x="6654183" y="7408333"/>
                  </a:lnTo>
                  <a:cubicBezTo>
                    <a:pt x="6644328" y="7408327"/>
                    <a:pt x="6634924" y="7404199"/>
                    <a:pt x="6628250" y="7396947"/>
                  </a:cubicBezTo>
                  <a:cubicBezTo>
                    <a:pt x="6621576" y="7389697"/>
                    <a:pt x="6618238" y="7379985"/>
                    <a:pt x="6619046" y="7370162"/>
                  </a:cubicBezTo>
                  <a:lnTo>
                    <a:pt x="6686427" y="6561667"/>
                  </a:lnTo>
                  <a:lnTo>
                    <a:pt x="6749433" y="6120553"/>
                  </a:lnTo>
                  <a:moveTo>
                    <a:pt x="8556149" y="5150555"/>
                  </a:moveTo>
                  <a:cubicBezTo>
                    <a:pt x="8439248" y="5150555"/>
                    <a:pt x="8344482" y="5245321"/>
                    <a:pt x="8344482" y="5362222"/>
                  </a:cubicBezTo>
                  <a:lnTo>
                    <a:pt x="8344482" y="5432777"/>
                  </a:lnTo>
                  <a:cubicBezTo>
                    <a:pt x="8344482" y="5549678"/>
                    <a:pt x="8439248" y="5644444"/>
                    <a:pt x="8556149" y="5644444"/>
                  </a:cubicBezTo>
                  <a:cubicBezTo>
                    <a:pt x="8673050" y="5644444"/>
                    <a:pt x="8767816" y="5549678"/>
                    <a:pt x="8767816" y="5432777"/>
                  </a:cubicBezTo>
                  <a:lnTo>
                    <a:pt x="8767816" y="5362222"/>
                  </a:lnTo>
                  <a:cubicBezTo>
                    <a:pt x="8767816" y="5245321"/>
                    <a:pt x="8673050" y="5150555"/>
                    <a:pt x="8556149" y="5150555"/>
                  </a:cubicBezTo>
                  <a:moveTo>
                    <a:pt x="8336933" y="6120553"/>
                  </a:moveTo>
                  <a:cubicBezTo>
                    <a:pt x="8338132" y="6112439"/>
                    <a:pt x="8326703" y="6109264"/>
                    <a:pt x="8323528" y="6116814"/>
                  </a:cubicBezTo>
                  <a:lnTo>
                    <a:pt x="8169504" y="6476153"/>
                  </a:lnTo>
                  <a:cubicBezTo>
                    <a:pt x="8147248" y="6528073"/>
                    <a:pt x="8096172" y="6561717"/>
                    <a:pt x="8039682" y="6561667"/>
                  </a:cubicBezTo>
                  <a:lnTo>
                    <a:pt x="7974630" y="6561667"/>
                  </a:lnTo>
                  <a:cubicBezTo>
                    <a:pt x="7962766" y="6561677"/>
                    <a:pt x="7951691" y="6555723"/>
                    <a:pt x="7945155" y="6545820"/>
                  </a:cubicBezTo>
                  <a:cubicBezTo>
                    <a:pt x="7938620" y="6535919"/>
                    <a:pt x="7937500" y="6523394"/>
                    <a:pt x="7942175" y="6512489"/>
                  </a:cubicBezTo>
                  <a:lnTo>
                    <a:pt x="8132816" y="6067777"/>
                  </a:lnTo>
                  <a:lnTo>
                    <a:pt x="8202948" y="5892376"/>
                  </a:lnTo>
                  <a:cubicBezTo>
                    <a:pt x="8245818" y="5785238"/>
                    <a:pt x="8349594" y="5714992"/>
                    <a:pt x="8464991" y="5715000"/>
                  </a:cubicBezTo>
                  <a:lnTo>
                    <a:pt x="8647307" y="5715000"/>
                  </a:lnTo>
                  <a:cubicBezTo>
                    <a:pt x="8762704" y="5714992"/>
                    <a:pt x="8866480" y="5785238"/>
                    <a:pt x="8909350" y="5892376"/>
                  </a:cubicBezTo>
                  <a:lnTo>
                    <a:pt x="8979482" y="6067777"/>
                  </a:lnTo>
                  <a:lnTo>
                    <a:pt x="9170053" y="6512489"/>
                  </a:lnTo>
                  <a:cubicBezTo>
                    <a:pt x="9174728" y="6523394"/>
                    <a:pt x="9173607" y="6535919"/>
                    <a:pt x="9167072" y="6545820"/>
                  </a:cubicBezTo>
                  <a:cubicBezTo>
                    <a:pt x="9160537" y="6555723"/>
                    <a:pt x="9149462" y="6561677"/>
                    <a:pt x="9137597" y="6561667"/>
                  </a:cubicBezTo>
                  <a:lnTo>
                    <a:pt x="9072545" y="6561667"/>
                  </a:lnTo>
                  <a:cubicBezTo>
                    <a:pt x="9016107" y="6561660"/>
                    <a:pt x="8965101" y="6528026"/>
                    <a:pt x="8942864" y="6476153"/>
                  </a:cubicBezTo>
                  <a:lnTo>
                    <a:pt x="8788841" y="6116814"/>
                  </a:lnTo>
                  <a:cubicBezTo>
                    <a:pt x="8785595" y="6109264"/>
                    <a:pt x="8774236" y="6112439"/>
                    <a:pt x="8775365" y="6120553"/>
                  </a:cubicBezTo>
                  <a:lnTo>
                    <a:pt x="8838371" y="6561667"/>
                  </a:lnTo>
                  <a:lnTo>
                    <a:pt x="8905752" y="7370162"/>
                  </a:lnTo>
                  <a:cubicBezTo>
                    <a:pt x="8906560" y="7379985"/>
                    <a:pt x="8903222" y="7389697"/>
                    <a:pt x="8896548" y="7396947"/>
                  </a:cubicBezTo>
                  <a:cubicBezTo>
                    <a:pt x="8889874" y="7404199"/>
                    <a:pt x="8880470" y="7408327"/>
                    <a:pt x="8870615" y="7408333"/>
                  </a:cubicBezTo>
                  <a:lnTo>
                    <a:pt x="8816781" y="7408333"/>
                  </a:lnTo>
                  <a:cubicBezTo>
                    <a:pt x="8747799" y="7408341"/>
                    <a:pt x="8688922" y="7358477"/>
                    <a:pt x="8677575" y="7290435"/>
                  </a:cubicBezTo>
                  <a:lnTo>
                    <a:pt x="8563204" y="6603435"/>
                  </a:lnTo>
                  <a:cubicBezTo>
                    <a:pt x="8561864" y="6595533"/>
                    <a:pt x="8550575" y="6595533"/>
                    <a:pt x="8549235" y="6603435"/>
                  </a:cubicBezTo>
                  <a:lnTo>
                    <a:pt x="8434794" y="7290435"/>
                  </a:lnTo>
                  <a:cubicBezTo>
                    <a:pt x="8423442" y="7358503"/>
                    <a:pt x="8364525" y="7408376"/>
                    <a:pt x="8295517" y="7408333"/>
                  </a:cubicBezTo>
                  <a:lnTo>
                    <a:pt x="8241683" y="7408333"/>
                  </a:lnTo>
                  <a:cubicBezTo>
                    <a:pt x="8231828" y="7408327"/>
                    <a:pt x="8222424" y="7404199"/>
                    <a:pt x="8215750" y="7396947"/>
                  </a:cubicBezTo>
                  <a:cubicBezTo>
                    <a:pt x="8209076" y="7389697"/>
                    <a:pt x="8205738" y="7379985"/>
                    <a:pt x="8206546" y="7370162"/>
                  </a:cubicBezTo>
                  <a:lnTo>
                    <a:pt x="8273927" y="6561667"/>
                  </a:lnTo>
                  <a:lnTo>
                    <a:pt x="8336933" y="6120553"/>
                  </a:lnTo>
                  <a:moveTo>
                    <a:pt x="10143649" y="5150555"/>
                  </a:moveTo>
                  <a:cubicBezTo>
                    <a:pt x="10026748" y="5150555"/>
                    <a:pt x="9931982" y="5245321"/>
                    <a:pt x="9931982" y="5362222"/>
                  </a:cubicBezTo>
                  <a:lnTo>
                    <a:pt x="9931982" y="5432777"/>
                  </a:lnTo>
                  <a:cubicBezTo>
                    <a:pt x="9931982" y="5549678"/>
                    <a:pt x="10026748" y="5644444"/>
                    <a:pt x="10143649" y="5644444"/>
                  </a:cubicBezTo>
                  <a:cubicBezTo>
                    <a:pt x="10260550" y="5644444"/>
                    <a:pt x="10355316" y="5549678"/>
                    <a:pt x="10355316" y="5432777"/>
                  </a:cubicBezTo>
                  <a:lnTo>
                    <a:pt x="10355316" y="5362222"/>
                  </a:lnTo>
                  <a:cubicBezTo>
                    <a:pt x="10355316" y="5245321"/>
                    <a:pt x="10260550" y="5150555"/>
                    <a:pt x="10143649" y="5150555"/>
                  </a:cubicBezTo>
                  <a:moveTo>
                    <a:pt x="9924433" y="6120553"/>
                  </a:moveTo>
                  <a:cubicBezTo>
                    <a:pt x="9925632" y="6112439"/>
                    <a:pt x="9914203" y="6109264"/>
                    <a:pt x="9911028" y="6116814"/>
                  </a:cubicBezTo>
                  <a:lnTo>
                    <a:pt x="9757004" y="6476153"/>
                  </a:lnTo>
                  <a:cubicBezTo>
                    <a:pt x="9734748" y="6528073"/>
                    <a:pt x="9683672" y="6561717"/>
                    <a:pt x="9627182" y="6561667"/>
                  </a:cubicBezTo>
                  <a:lnTo>
                    <a:pt x="9562130" y="6561667"/>
                  </a:lnTo>
                  <a:cubicBezTo>
                    <a:pt x="9550266" y="6561677"/>
                    <a:pt x="9539191" y="6555723"/>
                    <a:pt x="9532655" y="6545820"/>
                  </a:cubicBezTo>
                  <a:cubicBezTo>
                    <a:pt x="9526120" y="6535919"/>
                    <a:pt x="9525000" y="6523394"/>
                    <a:pt x="9529675" y="6512489"/>
                  </a:cubicBezTo>
                  <a:lnTo>
                    <a:pt x="9720316" y="6067777"/>
                  </a:lnTo>
                  <a:lnTo>
                    <a:pt x="9790448" y="5892376"/>
                  </a:lnTo>
                  <a:cubicBezTo>
                    <a:pt x="9833318" y="5785238"/>
                    <a:pt x="9937094" y="5714992"/>
                    <a:pt x="10052491" y="5715000"/>
                  </a:cubicBezTo>
                  <a:lnTo>
                    <a:pt x="10234807" y="5715000"/>
                  </a:lnTo>
                  <a:cubicBezTo>
                    <a:pt x="10350204" y="5714992"/>
                    <a:pt x="10453980" y="5785238"/>
                    <a:pt x="10496850" y="5892376"/>
                  </a:cubicBezTo>
                  <a:lnTo>
                    <a:pt x="10566982" y="6067777"/>
                  </a:lnTo>
                  <a:lnTo>
                    <a:pt x="10757553" y="6512489"/>
                  </a:lnTo>
                  <a:cubicBezTo>
                    <a:pt x="10762228" y="6523394"/>
                    <a:pt x="10761107" y="6535919"/>
                    <a:pt x="10754572" y="6545820"/>
                  </a:cubicBezTo>
                  <a:cubicBezTo>
                    <a:pt x="10748037" y="6555723"/>
                    <a:pt x="10736962" y="6561677"/>
                    <a:pt x="10725097" y="6561667"/>
                  </a:cubicBezTo>
                  <a:lnTo>
                    <a:pt x="10660045" y="6561667"/>
                  </a:lnTo>
                  <a:cubicBezTo>
                    <a:pt x="10603607" y="6561660"/>
                    <a:pt x="10552601" y="6528026"/>
                    <a:pt x="10530364" y="6476153"/>
                  </a:cubicBezTo>
                  <a:lnTo>
                    <a:pt x="10376341" y="6116814"/>
                  </a:lnTo>
                  <a:cubicBezTo>
                    <a:pt x="10373095" y="6109264"/>
                    <a:pt x="10361736" y="6112439"/>
                    <a:pt x="10362865" y="6120553"/>
                  </a:cubicBezTo>
                  <a:lnTo>
                    <a:pt x="10425871" y="6561667"/>
                  </a:lnTo>
                  <a:lnTo>
                    <a:pt x="10493252" y="7370162"/>
                  </a:lnTo>
                  <a:cubicBezTo>
                    <a:pt x="10494060" y="7379985"/>
                    <a:pt x="10490722" y="7389697"/>
                    <a:pt x="10484048" y="7396947"/>
                  </a:cubicBezTo>
                  <a:cubicBezTo>
                    <a:pt x="10477374" y="7404199"/>
                    <a:pt x="10467970" y="7408327"/>
                    <a:pt x="10458115" y="7408333"/>
                  </a:cubicBezTo>
                  <a:lnTo>
                    <a:pt x="10404281" y="7408333"/>
                  </a:lnTo>
                  <a:cubicBezTo>
                    <a:pt x="10335299" y="7408341"/>
                    <a:pt x="10276422" y="7358477"/>
                    <a:pt x="10265075" y="7290435"/>
                  </a:cubicBezTo>
                  <a:lnTo>
                    <a:pt x="10150704" y="6603435"/>
                  </a:lnTo>
                  <a:cubicBezTo>
                    <a:pt x="10149364" y="6595533"/>
                    <a:pt x="10138075" y="6595533"/>
                    <a:pt x="10136735" y="6603435"/>
                  </a:cubicBezTo>
                  <a:lnTo>
                    <a:pt x="10022294" y="7290435"/>
                  </a:lnTo>
                  <a:cubicBezTo>
                    <a:pt x="10010942" y="7358503"/>
                    <a:pt x="9952025" y="7408376"/>
                    <a:pt x="9883017" y="7408333"/>
                  </a:cubicBezTo>
                  <a:lnTo>
                    <a:pt x="9829183" y="7408333"/>
                  </a:lnTo>
                  <a:cubicBezTo>
                    <a:pt x="9819328" y="7408327"/>
                    <a:pt x="9809924" y="7404199"/>
                    <a:pt x="9803250" y="7396947"/>
                  </a:cubicBezTo>
                  <a:cubicBezTo>
                    <a:pt x="9796576" y="7389697"/>
                    <a:pt x="9793238" y="7379985"/>
                    <a:pt x="9794046" y="7370162"/>
                  </a:cubicBezTo>
                  <a:lnTo>
                    <a:pt x="9861427" y="6561667"/>
                  </a:lnTo>
                  <a:lnTo>
                    <a:pt x="9924433" y="6120553"/>
                  </a:lnTo>
                  <a:moveTo>
                    <a:pt x="11731149" y="5150555"/>
                  </a:moveTo>
                  <a:cubicBezTo>
                    <a:pt x="11614248" y="5150555"/>
                    <a:pt x="11519482" y="5245321"/>
                    <a:pt x="11519482" y="5362222"/>
                  </a:cubicBezTo>
                  <a:lnTo>
                    <a:pt x="11519482" y="5432777"/>
                  </a:lnTo>
                  <a:cubicBezTo>
                    <a:pt x="11519482" y="5549678"/>
                    <a:pt x="11614248" y="5644444"/>
                    <a:pt x="11731149" y="5644444"/>
                  </a:cubicBezTo>
                  <a:cubicBezTo>
                    <a:pt x="11848050" y="5644444"/>
                    <a:pt x="11942816" y="5549678"/>
                    <a:pt x="11942816" y="5432777"/>
                  </a:cubicBezTo>
                  <a:lnTo>
                    <a:pt x="11942816" y="5362222"/>
                  </a:lnTo>
                  <a:cubicBezTo>
                    <a:pt x="11942816" y="5245321"/>
                    <a:pt x="11848050" y="5150555"/>
                    <a:pt x="11731149" y="5150555"/>
                  </a:cubicBezTo>
                  <a:moveTo>
                    <a:pt x="11511933" y="6120553"/>
                  </a:moveTo>
                  <a:cubicBezTo>
                    <a:pt x="11513132" y="6112439"/>
                    <a:pt x="11501703" y="6109264"/>
                    <a:pt x="11498528" y="6116814"/>
                  </a:cubicBezTo>
                  <a:lnTo>
                    <a:pt x="11344504" y="6476153"/>
                  </a:lnTo>
                  <a:cubicBezTo>
                    <a:pt x="11322248" y="6528073"/>
                    <a:pt x="11271172" y="6561717"/>
                    <a:pt x="11214682" y="6561667"/>
                  </a:cubicBezTo>
                  <a:lnTo>
                    <a:pt x="11149630" y="6561667"/>
                  </a:lnTo>
                  <a:cubicBezTo>
                    <a:pt x="11137766" y="6561677"/>
                    <a:pt x="11126691" y="6555723"/>
                    <a:pt x="11120155" y="6545820"/>
                  </a:cubicBezTo>
                  <a:cubicBezTo>
                    <a:pt x="11113620" y="6535919"/>
                    <a:pt x="11112500" y="6523394"/>
                    <a:pt x="11117175" y="6512489"/>
                  </a:cubicBezTo>
                  <a:lnTo>
                    <a:pt x="11307816" y="6067777"/>
                  </a:lnTo>
                  <a:lnTo>
                    <a:pt x="11377948" y="5892376"/>
                  </a:lnTo>
                  <a:cubicBezTo>
                    <a:pt x="11420818" y="5785238"/>
                    <a:pt x="11524594" y="5714992"/>
                    <a:pt x="11639991" y="5715000"/>
                  </a:cubicBezTo>
                  <a:lnTo>
                    <a:pt x="11822307" y="5715000"/>
                  </a:lnTo>
                  <a:cubicBezTo>
                    <a:pt x="11937704" y="5714992"/>
                    <a:pt x="12041480" y="5785238"/>
                    <a:pt x="12084350" y="5892376"/>
                  </a:cubicBezTo>
                  <a:lnTo>
                    <a:pt x="12154482" y="6067777"/>
                  </a:lnTo>
                  <a:lnTo>
                    <a:pt x="12345053" y="6512489"/>
                  </a:lnTo>
                  <a:cubicBezTo>
                    <a:pt x="12349728" y="6523394"/>
                    <a:pt x="12348607" y="6535919"/>
                    <a:pt x="12342072" y="6545820"/>
                  </a:cubicBezTo>
                  <a:cubicBezTo>
                    <a:pt x="12335537" y="6555723"/>
                    <a:pt x="12324462" y="6561677"/>
                    <a:pt x="12312597" y="6561667"/>
                  </a:cubicBezTo>
                  <a:lnTo>
                    <a:pt x="12247545" y="6561667"/>
                  </a:lnTo>
                  <a:cubicBezTo>
                    <a:pt x="12191107" y="6561660"/>
                    <a:pt x="12140101" y="6528026"/>
                    <a:pt x="12117864" y="6476153"/>
                  </a:cubicBezTo>
                  <a:lnTo>
                    <a:pt x="11963841" y="6116814"/>
                  </a:lnTo>
                  <a:cubicBezTo>
                    <a:pt x="11960595" y="6109264"/>
                    <a:pt x="11949236" y="6112439"/>
                    <a:pt x="11950365" y="6120553"/>
                  </a:cubicBezTo>
                  <a:lnTo>
                    <a:pt x="12013371" y="6561667"/>
                  </a:lnTo>
                  <a:lnTo>
                    <a:pt x="12080752" y="7370162"/>
                  </a:lnTo>
                  <a:cubicBezTo>
                    <a:pt x="12081560" y="7379985"/>
                    <a:pt x="12078222" y="7389697"/>
                    <a:pt x="12071548" y="7396947"/>
                  </a:cubicBezTo>
                  <a:cubicBezTo>
                    <a:pt x="12064874" y="7404199"/>
                    <a:pt x="12055470" y="7408327"/>
                    <a:pt x="12045615" y="7408333"/>
                  </a:cubicBezTo>
                  <a:lnTo>
                    <a:pt x="11991781" y="7408333"/>
                  </a:lnTo>
                  <a:cubicBezTo>
                    <a:pt x="11922799" y="7408341"/>
                    <a:pt x="11863922" y="7358477"/>
                    <a:pt x="11852575" y="7290435"/>
                  </a:cubicBezTo>
                  <a:lnTo>
                    <a:pt x="11738204" y="6603435"/>
                  </a:lnTo>
                  <a:cubicBezTo>
                    <a:pt x="11736864" y="6595533"/>
                    <a:pt x="11725575" y="6595533"/>
                    <a:pt x="11724235" y="6603435"/>
                  </a:cubicBezTo>
                  <a:lnTo>
                    <a:pt x="11609794" y="7290435"/>
                  </a:lnTo>
                  <a:cubicBezTo>
                    <a:pt x="11598442" y="7358503"/>
                    <a:pt x="11539525" y="7408376"/>
                    <a:pt x="11470517" y="7408333"/>
                  </a:cubicBezTo>
                  <a:lnTo>
                    <a:pt x="11416683" y="7408333"/>
                  </a:lnTo>
                  <a:cubicBezTo>
                    <a:pt x="11406828" y="7408327"/>
                    <a:pt x="11397424" y="7404199"/>
                    <a:pt x="11390750" y="7396947"/>
                  </a:cubicBezTo>
                  <a:cubicBezTo>
                    <a:pt x="11384076" y="7389697"/>
                    <a:pt x="11380738" y="7379985"/>
                    <a:pt x="11381546" y="7370162"/>
                  </a:cubicBezTo>
                  <a:lnTo>
                    <a:pt x="11448927" y="6561667"/>
                  </a:lnTo>
                  <a:lnTo>
                    <a:pt x="11511933" y="6120553"/>
                  </a:lnTo>
                </a:path>
              </a:pathLst>
            </a:custGeom>
            <a:solidFill>
              <a:srgbClr val="D8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7" name="Google Shape;727;p6"/>
          <p:cNvGrpSpPr/>
          <p:nvPr/>
        </p:nvGrpSpPr>
        <p:grpSpPr>
          <a:xfrm>
            <a:off x="2262051" y="1663113"/>
            <a:ext cx="4612415" cy="896950"/>
            <a:chOff x="0" y="-57150"/>
            <a:chExt cx="6149887" cy="1195932"/>
          </a:xfrm>
        </p:grpSpPr>
        <p:sp>
          <p:nvSpPr>
            <p:cNvPr id="728" name="Google Shape;728;p6"/>
            <p:cNvSpPr txBox="1"/>
            <p:nvPr/>
          </p:nvSpPr>
          <p:spPr>
            <a:xfrm>
              <a:off x="0" y="-57150"/>
              <a:ext cx="6149887" cy="584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Target/Objective #3</a:t>
              </a:r>
              <a:endParaRPr/>
            </a:p>
          </p:txBody>
        </p:sp>
        <p:sp>
          <p:nvSpPr>
            <p:cNvPr id="729" name="Google Shape;729;p6"/>
            <p:cNvSpPr txBox="1"/>
            <p:nvPr/>
          </p:nvSpPr>
          <p:spPr>
            <a:xfrm>
              <a:off x="0" y="645096"/>
              <a:ext cx="6149887" cy="4936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Briefly explain the graph.</a:t>
              </a:r>
              <a:endParaRPr/>
            </a:p>
          </p:txBody>
        </p:sp>
      </p:grpSp>
      <p:grpSp>
        <p:nvGrpSpPr>
          <p:cNvPr id="730" name="Google Shape;730;p6"/>
          <p:cNvGrpSpPr/>
          <p:nvPr/>
        </p:nvGrpSpPr>
        <p:grpSpPr>
          <a:xfrm>
            <a:off x="11534285" y="1663113"/>
            <a:ext cx="4612415" cy="896950"/>
            <a:chOff x="0" y="-57150"/>
            <a:chExt cx="6149887" cy="1195932"/>
          </a:xfrm>
        </p:grpSpPr>
        <p:sp>
          <p:nvSpPr>
            <p:cNvPr id="731" name="Google Shape;731;p6"/>
            <p:cNvSpPr txBox="1"/>
            <p:nvPr/>
          </p:nvSpPr>
          <p:spPr>
            <a:xfrm>
              <a:off x="0" y="-57150"/>
              <a:ext cx="6149887" cy="58462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6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Target/Objective #4 </a:t>
              </a:r>
              <a:endParaRPr/>
            </a:p>
          </p:txBody>
        </p:sp>
        <p:sp>
          <p:nvSpPr>
            <p:cNvPr id="732" name="Google Shape;732;p6"/>
            <p:cNvSpPr txBox="1"/>
            <p:nvPr/>
          </p:nvSpPr>
          <p:spPr>
            <a:xfrm>
              <a:off x="0" y="645096"/>
              <a:ext cx="6149887" cy="49368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Briefly explain the graph.</a:t>
              </a:r>
              <a:endParaRPr/>
            </a:p>
          </p:txBody>
        </p:sp>
      </p:grpSp>
      <p:sp>
        <p:nvSpPr>
          <p:cNvPr id="733" name="Google Shape;733;p6"/>
          <p:cNvSpPr txBox="1"/>
          <p:nvPr/>
        </p:nvSpPr>
        <p:spPr>
          <a:xfrm>
            <a:off x="1028700" y="9258333"/>
            <a:ext cx="2774018" cy="23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 TO AGENDA</a:t>
            </a:r>
            <a:endParaRPr/>
          </a:p>
        </p:txBody>
      </p:sp>
      <p:sp>
        <p:nvSpPr>
          <p:cNvPr id="734" name="Google Shape;734;p6"/>
          <p:cNvSpPr txBox="1"/>
          <p:nvPr/>
        </p:nvSpPr>
        <p:spPr>
          <a:xfrm>
            <a:off x="12634711" y="9229758"/>
            <a:ext cx="4624589" cy="265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Proposal Presentation</a:t>
            </a:r>
            <a:endParaRPr/>
          </a:p>
        </p:txBody>
      </p:sp>
      <p:pic>
        <p:nvPicPr>
          <p:cNvPr id="735" name="Google Shape;735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"/>
          <p:cNvSpPr/>
          <p:nvPr/>
        </p:nvSpPr>
        <p:spPr>
          <a:xfrm rot="-688554">
            <a:off x="3051197" y="-4321226"/>
            <a:ext cx="8741813" cy="7266632"/>
          </a:xfrm>
          <a:custGeom>
            <a:rect b="b" l="l" r="r" t="t"/>
            <a:pathLst>
              <a:path extrusionOk="0" h="7266632" w="8741813">
                <a:moveTo>
                  <a:pt x="0" y="0"/>
                </a:moveTo>
                <a:lnTo>
                  <a:pt x="8741813" y="0"/>
                </a:lnTo>
                <a:lnTo>
                  <a:pt x="8741813" y="7266632"/>
                </a:lnTo>
                <a:lnTo>
                  <a:pt x="0" y="7266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41" name="Google Shape;741;p7"/>
          <p:cNvGrpSpPr/>
          <p:nvPr/>
        </p:nvGrpSpPr>
        <p:grpSpPr>
          <a:xfrm>
            <a:off x="9587273" y="1393088"/>
            <a:ext cx="2779701" cy="1176230"/>
            <a:chOff x="0" y="-95250"/>
            <a:chExt cx="732102" cy="309789"/>
          </a:xfrm>
        </p:grpSpPr>
        <p:sp>
          <p:nvSpPr>
            <p:cNvPr id="742" name="Google Shape;742;p7"/>
            <p:cNvSpPr/>
            <p:nvPr/>
          </p:nvSpPr>
          <p:spPr>
            <a:xfrm>
              <a:off x="0" y="0"/>
              <a:ext cx="732102" cy="214539"/>
            </a:xfrm>
            <a:custGeom>
              <a:rect b="b" l="l" r="r" t="t"/>
              <a:pathLst>
                <a:path extrusionOk="0" h="214539" w="732102">
                  <a:moveTo>
                    <a:pt x="107270" y="0"/>
                  </a:moveTo>
                  <a:lnTo>
                    <a:pt x="624833" y="0"/>
                  </a:lnTo>
                  <a:cubicBezTo>
                    <a:pt x="684076" y="0"/>
                    <a:pt x="732102" y="48026"/>
                    <a:pt x="732102" y="107270"/>
                  </a:cubicBezTo>
                  <a:lnTo>
                    <a:pt x="732102" y="107270"/>
                  </a:lnTo>
                  <a:cubicBezTo>
                    <a:pt x="732102" y="166513"/>
                    <a:pt x="684076" y="214539"/>
                    <a:pt x="624833" y="214539"/>
                  </a:cubicBezTo>
                  <a:lnTo>
                    <a:pt x="107270" y="214539"/>
                  </a:lnTo>
                  <a:cubicBezTo>
                    <a:pt x="48026" y="214539"/>
                    <a:pt x="0" y="166513"/>
                    <a:pt x="0" y="107270"/>
                  </a:cubicBezTo>
                  <a:lnTo>
                    <a:pt x="0" y="107270"/>
                  </a:lnTo>
                  <a:cubicBezTo>
                    <a:pt x="0" y="48026"/>
                    <a:pt x="48026" y="0"/>
                    <a:pt x="107270" y="0"/>
                  </a:cubicBezTo>
                  <a:close/>
                </a:path>
              </a:pathLst>
            </a:custGeom>
            <a:solidFill>
              <a:srgbClr val="595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7"/>
            <p:cNvSpPr txBox="1"/>
            <p:nvPr/>
          </p:nvSpPr>
          <p:spPr>
            <a:xfrm>
              <a:off x="0" y="-95250"/>
              <a:ext cx="732102" cy="3097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2022</a:t>
              </a:r>
              <a:endParaRPr/>
            </a:p>
          </p:txBody>
        </p:sp>
      </p:grpSp>
      <p:grpSp>
        <p:nvGrpSpPr>
          <p:cNvPr id="744" name="Google Shape;744;p7"/>
          <p:cNvGrpSpPr/>
          <p:nvPr/>
        </p:nvGrpSpPr>
        <p:grpSpPr>
          <a:xfrm>
            <a:off x="9587273" y="3380736"/>
            <a:ext cx="2779701" cy="1176230"/>
            <a:chOff x="0" y="-95250"/>
            <a:chExt cx="732102" cy="309789"/>
          </a:xfrm>
        </p:grpSpPr>
        <p:sp>
          <p:nvSpPr>
            <p:cNvPr id="745" name="Google Shape;745;p7"/>
            <p:cNvSpPr/>
            <p:nvPr/>
          </p:nvSpPr>
          <p:spPr>
            <a:xfrm>
              <a:off x="0" y="0"/>
              <a:ext cx="732102" cy="214539"/>
            </a:xfrm>
            <a:custGeom>
              <a:rect b="b" l="l" r="r" t="t"/>
              <a:pathLst>
                <a:path extrusionOk="0" h="214539" w="732102">
                  <a:moveTo>
                    <a:pt x="107270" y="0"/>
                  </a:moveTo>
                  <a:lnTo>
                    <a:pt x="624833" y="0"/>
                  </a:lnTo>
                  <a:cubicBezTo>
                    <a:pt x="684076" y="0"/>
                    <a:pt x="732102" y="48026"/>
                    <a:pt x="732102" y="107270"/>
                  </a:cubicBezTo>
                  <a:lnTo>
                    <a:pt x="732102" y="107270"/>
                  </a:lnTo>
                  <a:cubicBezTo>
                    <a:pt x="732102" y="166513"/>
                    <a:pt x="684076" y="214539"/>
                    <a:pt x="624833" y="214539"/>
                  </a:cubicBezTo>
                  <a:lnTo>
                    <a:pt x="107270" y="214539"/>
                  </a:lnTo>
                  <a:cubicBezTo>
                    <a:pt x="48026" y="214539"/>
                    <a:pt x="0" y="166513"/>
                    <a:pt x="0" y="107270"/>
                  </a:cubicBezTo>
                  <a:lnTo>
                    <a:pt x="0" y="107270"/>
                  </a:lnTo>
                  <a:cubicBezTo>
                    <a:pt x="0" y="48026"/>
                    <a:pt x="48026" y="0"/>
                    <a:pt x="107270" y="0"/>
                  </a:cubicBezTo>
                  <a:close/>
                </a:path>
              </a:pathLst>
            </a:custGeom>
            <a:solidFill>
              <a:srgbClr val="595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7"/>
            <p:cNvSpPr txBox="1"/>
            <p:nvPr/>
          </p:nvSpPr>
          <p:spPr>
            <a:xfrm>
              <a:off x="0" y="-95250"/>
              <a:ext cx="732102" cy="3097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2023</a:t>
              </a:r>
              <a:endParaRPr/>
            </a:p>
          </p:txBody>
        </p:sp>
      </p:grpSp>
      <p:grpSp>
        <p:nvGrpSpPr>
          <p:cNvPr id="747" name="Google Shape;747;p7"/>
          <p:cNvGrpSpPr/>
          <p:nvPr/>
        </p:nvGrpSpPr>
        <p:grpSpPr>
          <a:xfrm>
            <a:off x="9587273" y="5368383"/>
            <a:ext cx="2779701" cy="1176230"/>
            <a:chOff x="0" y="-95250"/>
            <a:chExt cx="732102" cy="309789"/>
          </a:xfrm>
        </p:grpSpPr>
        <p:sp>
          <p:nvSpPr>
            <p:cNvPr id="748" name="Google Shape;748;p7"/>
            <p:cNvSpPr/>
            <p:nvPr/>
          </p:nvSpPr>
          <p:spPr>
            <a:xfrm>
              <a:off x="0" y="0"/>
              <a:ext cx="732102" cy="214539"/>
            </a:xfrm>
            <a:custGeom>
              <a:rect b="b" l="l" r="r" t="t"/>
              <a:pathLst>
                <a:path extrusionOk="0" h="214539" w="732102">
                  <a:moveTo>
                    <a:pt x="107270" y="0"/>
                  </a:moveTo>
                  <a:lnTo>
                    <a:pt x="624833" y="0"/>
                  </a:lnTo>
                  <a:cubicBezTo>
                    <a:pt x="684076" y="0"/>
                    <a:pt x="732102" y="48026"/>
                    <a:pt x="732102" y="107270"/>
                  </a:cubicBezTo>
                  <a:lnTo>
                    <a:pt x="732102" y="107270"/>
                  </a:lnTo>
                  <a:cubicBezTo>
                    <a:pt x="732102" y="166513"/>
                    <a:pt x="684076" y="214539"/>
                    <a:pt x="624833" y="214539"/>
                  </a:cubicBezTo>
                  <a:lnTo>
                    <a:pt x="107270" y="214539"/>
                  </a:lnTo>
                  <a:cubicBezTo>
                    <a:pt x="48026" y="214539"/>
                    <a:pt x="0" y="166513"/>
                    <a:pt x="0" y="107270"/>
                  </a:cubicBezTo>
                  <a:lnTo>
                    <a:pt x="0" y="107270"/>
                  </a:lnTo>
                  <a:cubicBezTo>
                    <a:pt x="0" y="48026"/>
                    <a:pt x="48026" y="0"/>
                    <a:pt x="107270" y="0"/>
                  </a:cubicBezTo>
                  <a:close/>
                </a:path>
              </a:pathLst>
            </a:custGeom>
            <a:solidFill>
              <a:srgbClr val="595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7"/>
            <p:cNvSpPr txBox="1"/>
            <p:nvPr/>
          </p:nvSpPr>
          <p:spPr>
            <a:xfrm>
              <a:off x="0" y="-95250"/>
              <a:ext cx="732102" cy="3097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2024</a:t>
              </a:r>
              <a:endParaRPr/>
            </a:p>
          </p:txBody>
        </p:sp>
      </p:grpSp>
      <p:grpSp>
        <p:nvGrpSpPr>
          <p:cNvPr id="750" name="Google Shape;750;p7"/>
          <p:cNvGrpSpPr/>
          <p:nvPr/>
        </p:nvGrpSpPr>
        <p:grpSpPr>
          <a:xfrm>
            <a:off x="9587273" y="7356030"/>
            <a:ext cx="2779701" cy="1176230"/>
            <a:chOff x="0" y="-95250"/>
            <a:chExt cx="732102" cy="309789"/>
          </a:xfrm>
        </p:grpSpPr>
        <p:sp>
          <p:nvSpPr>
            <p:cNvPr id="751" name="Google Shape;751;p7"/>
            <p:cNvSpPr/>
            <p:nvPr/>
          </p:nvSpPr>
          <p:spPr>
            <a:xfrm>
              <a:off x="0" y="0"/>
              <a:ext cx="732102" cy="214539"/>
            </a:xfrm>
            <a:custGeom>
              <a:rect b="b" l="l" r="r" t="t"/>
              <a:pathLst>
                <a:path extrusionOk="0" h="214539" w="732102">
                  <a:moveTo>
                    <a:pt x="107270" y="0"/>
                  </a:moveTo>
                  <a:lnTo>
                    <a:pt x="624833" y="0"/>
                  </a:lnTo>
                  <a:cubicBezTo>
                    <a:pt x="684076" y="0"/>
                    <a:pt x="732102" y="48026"/>
                    <a:pt x="732102" y="107270"/>
                  </a:cubicBezTo>
                  <a:lnTo>
                    <a:pt x="732102" y="107270"/>
                  </a:lnTo>
                  <a:cubicBezTo>
                    <a:pt x="732102" y="166513"/>
                    <a:pt x="684076" y="214539"/>
                    <a:pt x="624833" y="214539"/>
                  </a:cubicBezTo>
                  <a:lnTo>
                    <a:pt x="107270" y="214539"/>
                  </a:lnTo>
                  <a:cubicBezTo>
                    <a:pt x="48026" y="214539"/>
                    <a:pt x="0" y="166513"/>
                    <a:pt x="0" y="107270"/>
                  </a:cubicBezTo>
                  <a:lnTo>
                    <a:pt x="0" y="107270"/>
                  </a:lnTo>
                  <a:cubicBezTo>
                    <a:pt x="0" y="48026"/>
                    <a:pt x="48026" y="0"/>
                    <a:pt x="107270" y="0"/>
                  </a:cubicBezTo>
                  <a:close/>
                </a:path>
              </a:pathLst>
            </a:custGeom>
            <a:solidFill>
              <a:srgbClr val="595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7"/>
            <p:cNvSpPr txBox="1"/>
            <p:nvPr/>
          </p:nvSpPr>
          <p:spPr>
            <a:xfrm>
              <a:off x="0" y="-95250"/>
              <a:ext cx="732102" cy="30978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2025</a:t>
              </a:r>
              <a:endParaRPr/>
            </a:p>
          </p:txBody>
        </p:sp>
      </p:grpSp>
      <p:cxnSp>
        <p:nvCxnSpPr>
          <p:cNvPr id="753" name="Google Shape;753;p7"/>
          <p:cNvCxnSpPr/>
          <p:nvPr/>
        </p:nvCxnSpPr>
        <p:spPr>
          <a:xfrm>
            <a:off x="10390589" y="3146328"/>
            <a:ext cx="1173069" cy="19050"/>
          </a:xfrm>
          <a:prstGeom prst="straightConnector1">
            <a:avLst/>
          </a:prstGeom>
          <a:noFill/>
          <a:ln cap="flat" cmpd="sng" w="19050">
            <a:solidFill>
              <a:srgbClr val="D8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4" name="Google Shape;754;p7"/>
          <p:cNvSpPr txBox="1"/>
          <p:nvPr/>
        </p:nvSpPr>
        <p:spPr>
          <a:xfrm>
            <a:off x="16281425" y="975088"/>
            <a:ext cx="977875" cy="265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</p:txBody>
      </p:sp>
      <p:cxnSp>
        <p:nvCxnSpPr>
          <p:cNvPr id="755" name="Google Shape;755;p7"/>
          <p:cNvCxnSpPr/>
          <p:nvPr/>
        </p:nvCxnSpPr>
        <p:spPr>
          <a:xfrm>
            <a:off x="10390589" y="5133975"/>
            <a:ext cx="1173069" cy="19050"/>
          </a:xfrm>
          <a:prstGeom prst="straightConnector1">
            <a:avLst/>
          </a:prstGeom>
          <a:noFill/>
          <a:ln cap="flat" cmpd="sng" w="19050">
            <a:solidFill>
              <a:srgbClr val="D8D6D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6" name="Google Shape;756;p7"/>
          <p:cNvCxnSpPr/>
          <p:nvPr/>
        </p:nvCxnSpPr>
        <p:spPr>
          <a:xfrm>
            <a:off x="10390589" y="7121622"/>
            <a:ext cx="1173069" cy="19050"/>
          </a:xfrm>
          <a:prstGeom prst="straightConnector1">
            <a:avLst/>
          </a:prstGeom>
          <a:noFill/>
          <a:ln cap="flat" cmpd="sng" w="19050">
            <a:solidFill>
              <a:srgbClr val="D8D6D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57" name="Google Shape;757;p7"/>
          <p:cNvSpPr txBox="1"/>
          <p:nvPr/>
        </p:nvSpPr>
        <p:spPr>
          <a:xfrm>
            <a:off x="12960569" y="1751919"/>
            <a:ext cx="3809793" cy="772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 a project phase</a:t>
            </a:r>
            <a:endParaRPr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milestone here.</a:t>
            </a:r>
            <a:endParaRPr/>
          </a:p>
        </p:txBody>
      </p:sp>
      <p:sp>
        <p:nvSpPr>
          <p:cNvPr id="758" name="Google Shape;758;p7"/>
          <p:cNvSpPr txBox="1"/>
          <p:nvPr/>
        </p:nvSpPr>
        <p:spPr>
          <a:xfrm>
            <a:off x="12960569" y="3739566"/>
            <a:ext cx="3809793" cy="772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 a project phase</a:t>
            </a:r>
            <a:endParaRPr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milestone here.</a:t>
            </a:r>
            <a:endParaRPr/>
          </a:p>
        </p:txBody>
      </p:sp>
      <p:sp>
        <p:nvSpPr>
          <p:cNvPr id="759" name="Google Shape;759;p7"/>
          <p:cNvSpPr txBox="1"/>
          <p:nvPr/>
        </p:nvSpPr>
        <p:spPr>
          <a:xfrm>
            <a:off x="12960569" y="5727213"/>
            <a:ext cx="3809793" cy="772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 a project phase</a:t>
            </a:r>
            <a:endParaRPr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milestone here.</a:t>
            </a:r>
            <a:endParaRPr/>
          </a:p>
        </p:txBody>
      </p:sp>
      <p:sp>
        <p:nvSpPr>
          <p:cNvPr id="760" name="Google Shape;760;p7"/>
          <p:cNvSpPr txBox="1"/>
          <p:nvPr/>
        </p:nvSpPr>
        <p:spPr>
          <a:xfrm>
            <a:off x="12960569" y="7714860"/>
            <a:ext cx="3809793" cy="7725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Write a project phase</a:t>
            </a:r>
            <a:endParaRPr/>
          </a:p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 milestone here.</a:t>
            </a:r>
            <a:endParaRPr/>
          </a:p>
        </p:txBody>
      </p:sp>
      <p:sp>
        <p:nvSpPr>
          <p:cNvPr id="761" name="Google Shape;761;p7"/>
          <p:cNvSpPr txBox="1"/>
          <p:nvPr/>
        </p:nvSpPr>
        <p:spPr>
          <a:xfrm>
            <a:off x="1028700" y="9021478"/>
            <a:ext cx="2774018" cy="23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 TO AGENDA</a:t>
            </a:r>
            <a:endParaRPr/>
          </a:p>
        </p:txBody>
      </p:sp>
      <p:sp>
        <p:nvSpPr>
          <p:cNvPr id="762" name="Google Shape;762;p7"/>
          <p:cNvSpPr/>
          <p:nvPr/>
        </p:nvSpPr>
        <p:spPr>
          <a:xfrm rot="10192800">
            <a:off x="13917094" y="6653684"/>
            <a:ext cx="8741813" cy="7266632"/>
          </a:xfrm>
          <a:custGeom>
            <a:rect b="b" l="l" r="r" t="t"/>
            <a:pathLst>
              <a:path extrusionOk="0" h="7266632" w="8741813">
                <a:moveTo>
                  <a:pt x="0" y="0"/>
                </a:moveTo>
                <a:lnTo>
                  <a:pt x="8741812" y="0"/>
                </a:lnTo>
                <a:lnTo>
                  <a:pt x="8741812" y="7266632"/>
                </a:lnTo>
                <a:lnTo>
                  <a:pt x="0" y="72666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763" name="Google Shape;763;p7"/>
          <p:cNvGrpSpPr/>
          <p:nvPr/>
        </p:nvGrpSpPr>
        <p:grpSpPr>
          <a:xfrm>
            <a:off x="1028700" y="3738901"/>
            <a:ext cx="6592233" cy="2775513"/>
            <a:chOff x="0" y="28575"/>
            <a:chExt cx="8789644" cy="3700684"/>
          </a:xfrm>
        </p:grpSpPr>
        <p:sp>
          <p:nvSpPr>
            <p:cNvPr id="764" name="Google Shape;764;p7"/>
            <p:cNvSpPr txBox="1"/>
            <p:nvPr/>
          </p:nvSpPr>
          <p:spPr>
            <a:xfrm>
              <a:off x="0" y="3156030"/>
              <a:ext cx="8789644" cy="57322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Briefly elaborate on what you want to discuss. </a:t>
              </a:r>
              <a:endParaRPr/>
            </a:p>
          </p:txBody>
        </p:sp>
        <p:sp>
          <p:nvSpPr>
            <p:cNvPr id="765" name="Google Shape;765;p7"/>
            <p:cNvSpPr txBox="1"/>
            <p:nvPr/>
          </p:nvSpPr>
          <p:spPr>
            <a:xfrm>
              <a:off x="0" y="28575"/>
              <a:ext cx="8789644" cy="30786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PROPOSED TIMELINE</a:t>
              </a:r>
              <a:endParaRPr/>
            </a:p>
          </p:txBody>
        </p:sp>
        <p:sp>
          <p:nvSpPr>
            <p:cNvPr id="766" name="Google Shape;766;p7"/>
            <p:cNvSpPr txBox="1"/>
            <p:nvPr/>
          </p:nvSpPr>
          <p:spPr>
            <a:xfrm>
              <a:off x="0" y="3189641"/>
              <a:ext cx="8789644" cy="5345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Briefly elaborate on what you want to discuss. </a:t>
              </a:r>
              <a:endParaRPr/>
            </a:p>
          </p:txBody>
        </p:sp>
      </p:grpSp>
      <p:pic>
        <p:nvPicPr>
          <p:cNvPr id="767" name="Google Shape;767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"/>
          <p:cNvSpPr/>
          <p:nvPr/>
        </p:nvSpPr>
        <p:spPr>
          <a:xfrm rot="1052936">
            <a:off x="8520911" y="-5039871"/>
            <a:ext cx="11384834" cy="9463644"/>
          </a:xfrm>
          <a:custGeom>
            <a:rect b="b" l="l" r="r" t="t"/>
            <a:pathLst>
              <a:path extrusionOk="0" h="9463644" w="11384834">
                <a:moveTo>
                  <a:pt x="0" y="0"/>
                </a:moveTo>
                <a:lnTo>
                  <a:pt x="11384835" y="0"/>
                </a:lnTo>
                <a:lnTo>
                  <a:pt x="11384835" y="9463644"/>
                </a:lnTo>
                <a:lnTo>
                  <a:pt x="0" y="94636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773" name="Google Shape;773;p8"/>
          <p:cNvGraphicFramePr/>
          <p:nvPr/>
        </p:nvGraphicFramePr>
        <p:xfrm>
          <a:off x="1028700" y="423595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{F2EB8EBE-F823-4E3B-9918-251AA96B6A5F}</a:tableStyleId>
              </a:tblPr>
              <a:tblGrid>
                <a:gridCol w="5397500"/>
                <a:gridCol w="5397500"/>
                <a:gridCol w="5397500"/>
              </a:tblGrid>
              <a:tr h="789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Project / Initiative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6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Value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6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Percentage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6E0"/>
                    </a:solidFill>
                  </a:tcPr>
                </a:tc>
              </a:tr>
              <a:tr h="782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item here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item here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Add item here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909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2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TOTAL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6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74" name="Google Shape;774;p8"/>
          <p:cNvGrpSpPr/>
          <p:nvPr/>
        </p:nvGrpSpPr>
        <p:grpSpPr>
          <a:xfrm>
            <a:off x="1028700" y="992981"/>
            <a:ext cx="9481457" cy="2961759"/>
            <a:chOff x="0" y="-47625"/>
            <a:chExt cx="12641943" cy="3949011"/>
          </a:xfrm>
        </p:grpSpPr>
        <p:sp>
          <p:nvSpPr>
            <p:cNvPr id="775" name="Google Shape;775;p8"/>
            <p:cNvSpPr txBox="1"/>
            <p:nvPr/>
          </p:nvSpPr>
          <p:spPr>
            <a:xfrm>
              <a:off x="0" y="-47625"/>
              <a:ext cx="12641943" cy="32984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Proposed Budget</a:t>
              </a:r>
              <a:endParaRPr/>
            </a:p>
          </p:txBody>
        </p:sp>
        <p:sp>
          <p:nvSpPr>
            <p:cNvPr id="776" name="Google Shape;776;p8"/>
            <p:cNvSpPr txBox="1"/>
            <p:nvPr/>
          </p:nvSpPr>
          <p:spPr>
            <a:xfrm>
              <a:off x="0" y="3366804"/>
              <a:ext cx="12641943" cy="5345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Briefly elaborate on what you want to discuss. </a:t>
              </a:r>
              <a:endParaRPr/>
            </a:p>
          </p:txBody>
        </p:sp>
      </p:grpSp>
      <p:sp>
        <p:nvSpPr>
          <p:cNvPr id="777" name="Google Shape;777;p8"/>
          <p:cNvSpPr txBox="1"/>
          <p:nvPr/>
        </p:nvSpPr>
        <p:spPr>
          <a:xfrm>
            <a:off x="1028700" y="9258333"/>
            <a:ext cx="2774018" cy="23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 TO AGENDA</a:t>
            </a:r>
            <a:endParaRPr/>
          </a:p>
        </p:txBody>
      </p:sp>
      <p:sp>
        <p:nvSpPr>
          <p:cNvPr id="778" name="Google Shape;778;p8"/>
          <p:cNvSpPr txBox="1"/>
          <p:nvPr/>
        </p:nvSpPr>
        <p:spPr>
          <a:xfrm>
            <a:off x="12634711" y="9229758"/>
            <a:ext cx="4624589" cy="265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Project Proposal Presentation</a:t>
            </a:r>
            <a:endParaRPr/>
          </a:p>
        </p:txBody>
      </p:sp>
      <p:sp>
        <p:nvSpPr>
          <p:cNvPr id="779" name="Google Shape;779;p8"/>
          <p:cNvSpPr txBox="1"/>
          <p:nvPr/>
        </p:nvSpPr>
        <p:spPr>
          <a:xfrm>
            <a:off x="16281425" y="975088"/>
            <a:ext cx="977875" cy="265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</p:txBody>
      </p:sp>
      <p:grpSp>
        <p:nvGrpSpPr>
          <p:cNvPr id="780" name="Google Shape;780;p8"/>
          <p:cNvGrpSpPr/>
          <p:nvPr/>
        </p:nvGrpSpPr>
        <p:grpSpPr>
          <a:xfrm>
            <a:off x="10702496" y="990823"/>
            <a:ext cx="5386589" cy="1749634"/>
            <a:chOff x="0" y="-28575"/>
            <a:chExt cx="4063721" cy="1319949"/>
          </a:xfrm>
        </p:grpSpPr>
        <p:sp>
          <p:nvSpPr>
            <p:cNvPr id="781" name="Google Shape;781;p8"/>
            <p:cNvSpPr/>
            <p:nvPr/>
          </p:nvSpPr>
          <p:spPr>
            <a:xfrm>
              <a:off x="0" y="0"/>
              <a:ext cx="4063721" cy="1291374"/>
            </a:xfrm>
            <a:custGeom>
              <a:rect b="b" l="l" r="r" t="t"/>
              <a:pathLst>
                <a:path extrusionOk="0" h="1291374" w="4063721">
                  <a:moveTo>
                    <a:pt x="43118" y="0"/>
                  </a:moveTo>
                  <a:lnTo>
                    <a:pt x="4020603" y="0"/>
                  </a:lnTo>
                  <a:cubicBezTo>
                    <a:pt x="4032038" y="0"/>
                    <a:pt x="4043006" y="4543"/>
                    <a:pt x="4051091" y="12629"/>
                  </a:cubicBezTo>
                  <a:cubicBezTo>
                    <a:pt x="4059178" y="20715"/>
                    <a:pt x="4063721" y="31682"/>
                    <a:pt x="4063721" y="43118"/>
                  </a:cubicBezTo>
                  <a:lnTo>
                    <a:pt x="4063721" y="1248257"/>
                  </a:lnTo>
                  <a:cubicBezTo>
                    <a:pt x="4063721" y="1272070"/>
                    <a:pt x="4044416" y="1291374"/>
                    <a:pt x="4020603" y="1291374"/>
                  </a:cubicBezTo>
                  <a:lnTo>
                    <a:pt x="43118" y="1291374"/>
                  </a:lnTo>
                  <a:cubicBezTo>
                    <a:pt x="19304" y="1291374"/>
                    <a:pt x="0" y="1272070"/>
                    <a:pt x="0" y="1248257"/>
                  </a:cubicBezTo>
                  <a:lnTo>
                    <a:pt x="0" y="43118"/>
                  </a:lnTo>
                  <a:cubicBezTo>
                    <a:pt x="0" y="19304"/>
                    <a:pt x="19304" y="0"/>
                    <a:pt x="43118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9050">
              <a:solidFill>
                <a:srgbClr val="D8D6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8"/>
            <p:cNvSpPr txBox="1"/>
            <p:nvPr/>
          </p:nvSpPr>
          <p:spPr>
            <a:xfrm>
              <a:off x="0" y="-28575"/>
              <a:ext cx="4063721" cy="13199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Customize this table! Just right-click on any cell to see all the available table functions.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 merge, first highlight two or more cells, then click "Merge Cells" to organize your table according to your needs!</a:t>
              </a:r>
              <a:endParaRPr/>
            </a:p>
          </p:txBody>
        </p:sp>
      </p:grpSp>
      <p:pic>
        <p:nvPicPr>
          <p:cNvPr id="783" name="Google Shape;783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9"/>
          <p:cNvSpPr/>
          <p:nvPr/>
        </p:nvSpPr>
        <p:spPr>
          <a:xfrm rot="-401403">
            <a:off x="-3330834" y="4657898"/>
            <a:ext cx="11804261" cy="9812292"/>
          </a:xfrm>
          <a:custGeom>
            <a:rect b="b" l="l" r="r" t="t"/>
            <a:pathLst>
              <a:path extrusionOk="0" h="9812292" w="11804261">
                <a:moveTo>
                  <a:pt x="0" y="0"/>
                </a:moveTo>
                <a:lnTo>
                  <a:pt x="11804260" y="0"/>
                </a:lnTo>
                <a:lnTo>
                  <a:pt x="11804260" y="9812292"/>
                </a:lnTo>
                <a:lnTo>
                  <a:pt x="0" y="98122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0" r="0" t="0"/>
            </a:stretch>
          </a:blipFill>
          <a:ln>
            <a:noFill/>
          </a:ln>
        </p:spPr>
      </p:sp>
      <p:graphicFrame>
        <p:nvGraphicFramePr>
          <p:cNvPr id="789" name="Google Shape;789;p9"/>
          <p:cNvGraphicFramePr/>
          <p:nvPr/>
        </p:nvGraphicFramePr>
        <p:xfrm>
          <a:off x="8374997" y="207561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{F2EB8EBE-F823-4E3B-9918-251AA96B6A5F}</a:tableStyleId>
              </a:tblPr>
              <a:tblGrid>
                <a:gridCol w="2211550"/>
                <a:gridCol w="2211550"/>
                <a:gridCol w="2211550"/>
                <a:gridCol w="2211550"/>
              </a:tblGrid>
              <a:tr h="876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Oi"/>
                          <a:ea typeface="Oi"/>
                          <a:cs typeface="Oi"/>
                          <a:sym typeface="Oi"/>
                        </a:rPr>
                        <a:t>*Dollar amounts are in millions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8D6D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FY '25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6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FY '26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6E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99" u="none" cap="none" strike="noStrike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YOY change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956E0"/>
                    </a:solidFill>
                  </a:tcPr>
                </a:tc>
              </a:tr>
              <a:tr h="1589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Revenue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$ 000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$ 000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2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7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%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74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Expenses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766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Profit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565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4002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Dividend/share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229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90" name="Google Shape;790;p9"/>
          <p:cNvGrpSpPr/>
          <p:nvPr/>
        </p:nvGrpSpPr>
        <p:grpSpPr>
          <a:xfrm>
            <a:off x="1028700" y="2044646"/>
            <a:ext cx="6318464" cy="2961759"/>
            <a:chOff x="0" y="-47625"/>
            <a:chExt cx="8424618" cy="3949011"/>
          </a:xfrm>
        </p:grpSpPr>
        <p:sp>
          <p:nvSpPr>
            <p:cNvPr id="791" name="Google Shape;791;p9"/>
            <p:cNvSpPr txBox="1"/>
            <p:nvPr/>
          </p:nvSpPr>
          <p:spPr>
            <a:xfrm>
              <a:off x="0" y="-47625"/>
              <a:ext cx="8424618" cy="32984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Financial Projections</a:t>
              </a:r>
              <a:endParaRPr/>
            </a:p>
          </p:txBody>
        </p:sp>
        <p:sp>
          <p:nvSpPr>
            <p:cNvPr id="792" name="Google Shape;792;p9"/>
            <p:cNvSpPr txBox="1"/>
            <p:nvPr/>
          </p:nvSpPr>
          <p:spPr>
            <a:xfrm>
              <a:off x="0" y="3366804"/>
              <a:ext cx="8424618" cy="5345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Briefly elaborate on what you want to discuss. </a:t>
              </a:r>
              <a:endParaRPr/>
            </a:p>
          </p:txBody>
        </p:sp>
      </p:grpSp>
      <p:sp>
        <p:nvSpPr>
          <p:cNvPr id="793" name="Google Shape;793;p9"/>
          <p:cNvSpPr txBox="1"/>
          <p:nvPr/>
        </p:nvSpPr>
        <p:spPr>
          <a:xfrm>
            <a:off x="16281425" y="975088"/>
            <a:ext cx="977875" cy="265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endParaRPr/>
          </a:p>
        </p:txBody>
      </p:sp>
      <p:sp>
        <p:nvSpPr>
          <p:cNvPr id="794" name="Google Shape;794;p9"/>
          <p:cNvSpPr txBox="1"/>
          <p:nvPr/>
        </p:nvSpPr>
        <p:spPr>
          <a:xfrm>
            <a:off x="1028700" y="9021478"/>
            <a:ext cx="2774018" cy="23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action="ppaction://hlinksldjump"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 TO AGENDA</a:t>
            </a:r>
            <a:endParaRPr/>
          </a:p>
        </p:txBody>
      </p:sp>
      <p:grpSp>
        <p:nvGrpSpPr>
          <p:cNvPr id="795" name="Google Shape;795;p9"/>
          <p:cNvGrpSpPr/>
          <p:nvPr/>
        </p:nvGrpSpPr>
        <p:grpSpPr>
          <a:xfrm>
            <a:off x="1028700" y="5764209"/>
            <a:ext cx="5386589" cy="1749634"/>
            <a:chOff x="0" y="-28575"/>
            <a:chExt cx="4063721" cy="1319949"/>
          </a:xfrm>
        </p:grpSpPr>
        <p:sp>
          <p:nvSpPr>
            <p:cNvPr id="796" name="Google Shape;796;p9"/>
            <p:cNvSpPr/>
            <p:nvPr/>
          </p:nvSpPr>
          <p:spPr>
            <a:xfrm>
              <a:off x="0" y="0"/>
              <a:ext cx="4063721" cy="1291374"/>
            </a:xfrm>
            <a:custGeom>
              <a:rect b="b" l="l" r="r" t="t"/>
              <a:pathLst>
                <a:path extrusionOk="0" h="1291374" w="4063721">
                  <a:moveTo>
                    <a:pt x="43118" y="0"/>
                  </a:moveTo>
                  <a:lnTo>
                    <a:pt x="4020603" y="0"/>
                  </a:lnTo>
                  <a:cubicBezTo>
                    <a:pt x="4032038" y="0"/>
                    <a:pt x="4043006" y="4543"/>
                    <a:pt x="4051091" y="12629"/>
                  </a:cubicBezTo>
                  <a:cubicBezTo>
                    <a:pt x="4059178" y="20715"/>
                    <a:pt x="4063721" y="31682"/>
                    <a:pt x="4063721" y="43118"/>
                  </a:cubicBezTo>
                  <a:lnTo>
                    <a:pt x="4063721" y="1248257"/>
                  </a:lnTo>
                  <a:cubicBezTo>
                    <a:pt x="4063721" y="1272070"/>
                    <a:pt x="4044416" y="1291374"/>
                    <a:pt x="4020603" y="1291374"/>
                  </a:cubicBezTo>
                  <a:lnTo>
                    <a:pt x="43118" y="1291374"/>
                  </a:lnTo>
                  <a:cubicBezTo>
                    <a:pt x="19304" y="1291374"/>
                    <a:pt x="0" y="1272070"/>
                    <a:pt x="0" y="1248257"/>
                  </a:cubicBezTo>
                  <a:lnTo>
                    <a:pt x="0" y="43118"/>
                  </a:lnTo>
                  <a:cubicBezTo>
                    <a:pt x="0" y="19304"/>
                    <a:pt x="19304" y="0"/>
                    <a:pt x="43118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9050">
              <a:solidFill>
                <a:srgbClr val="D8D6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9"/>
            <p:cNvSpPr txBox="1"/>
            <p:nvPr/>
          </p:nvSpPr>
          <p:spPr>
            <a:xfrm>
              <a:off x="0" y="-28575"/>
              <a:ext cx="4063721" cy="13199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Customize this table! Just right-click on any cell to see all the available table functions.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To merge, first highlight two or more cells, then click "Merge Cells" to organize your table according to your needs!</a:t>
              </a:r>
              <a:endParaRPr/>
            </a:p>
          </p:txBody>
        </p:sp>
      </p:grpSp>
      <p:pic>
        <p:nvPicPr>
          <p:cNvPr id="798" name="Google Shape;798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10"/>
          <p:cNvSpPr/>
          <p:nvPr/>
        </p:nvSpPr>
        <p:spPr>
          <a:xfrm rot="-8985613">
            <a:off x="10133456" y="-6337201"/>
            <a:ext cx="12729176" cy="10581128"/>
          </a:xfrm>
          <a:custGeom>
            <a:rect b="b" l="l" r="r" t="t"/>
            <a:pathLst>
              <a:path extrusionOk="0" h="10581128" w="12729176">
                <a:moveTo>
                  <a:pt x="0" y="0"/>
                </a:moveTo>
                <a:lnTo>
                  <a:pt x="12729176" y="0"/>
                </a:lnTo>
                <a:lnTo>
                  <a:pt x="12729176" y="10581128"/>
                </a:lnTo>
                <a:lnTo>
                  <a:pt x="0" y="105811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4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04" name="Google Shape;804;p10"/>
          <p:cNvSpPr/>
          <p:nvPr/>
        </p:nvSpPr>
        <p:spPr>
          <a:xfrm rot="-8978974">
            <a:off x="-3204322" y="3327906"/>
            <a:ext cx="17665465" cy="14684418"/>
          </a:xfrm>
          <a:custGeom>
            <a:rect b="b" l="l" r="r" t="t"/>
            <a:pathLst>
              <a:path extrusionOk="0" h="14684418" w="17665465">
                <a:moveTo>
                  <a:pt x="0" y="0"/>
                </a:moveTo>
                <a:lnTo>
                  <a:pt x="17665465" y="0"/>
                </a:lnTo>
                <a:lnTo>
                  <a:pt x="17665465" y="14684418"/>
                </a:lnTo>
                <a:lnTo>
                  <a:pt x="0" y="146844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84000"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05" name="Google Shape;805;p10"/>
          <p:cNvGrpSpPr/>
          <p:nvPr/>
        </p:nvGrpSpPr>
        <p:grpSpPr>
          <a:xfrm>
            <a:off x="1028700" y="967944"/>
            <a:ext cx="5212209" cy="3380792"/>
            <a:chOff x="0" y="-47625"/>
            <a:chExt cx="6949612" cy="4507723"/>
          </a:xfrm>
        </p:grpSpPr>
        <p:sp>
          <p:nvSpPr>
            <p:cNvPr id="806" name="Google Shape;806;p10"/>
            <p:cNvSpPr txBox="1"/>
            <p:nvPr/>
          </p:nvSpPr>
          <p:spPr>
            <a:xfrm>
              <a:off x="0" y="-47625"/>
              <a:ext cx="6949612" cy="32984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Future Content</a:t>
              </a:r>
              <a:endParaRPr/>
            </a:p>
          </p:txBody>
        </p:sp>
        <p:sp>
          <p:nvSpPr>
            <p:cNvPr id="807" name="Google Shape;807;p10"/>
            <p:cNvSpPr txBox="1"/>
            <p:nvPr/>
          </p:nvSpPr>
          <p:spPr>
            <a:xfrm>
              <a:off x="0" y="3366804"/>
              <a:ext cx="6949612" cy="109329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Briefly elaborate on what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you want to discuss. </a:t>
              </a:r>
              <a:endParaRPr/>
            </a:p>
          </p:txBody>
        </p:sp>
      </p:grpSp>
      <p:sp>
        <p:nvSpPr>
          <p:cNvPr id="808" name="Google Shape;808;p10"/>
          <p:cNvSpPr/>
          <p:nvPr/>
        </p:nvSpPr>
        <p:spPr>
          <a:xfrm>
            <a:off x="11906653" y="3449325"/>
            <a:ext cx="7689651" cy="7689619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9587" r="-41059" t="-7234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10"/>
          <p:cNvSpPr/>
          <p:nvPr/>
        </p:nvSpPr>
        <p:spPr>
          <a:xfrm>
            <a:off x="7543943" y="-1272527"/>
            <a:ext cx="5995469" cy="599544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5045" r="-25045" t="0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10"/>
          <p:cNvSpPr/>
          <p:nvPr/>
        </p:nvSpPr>
        <p:spPr>
          <a:xfrm>
            <a:off x="4753796" y="5143500"/>
            <a:ext cx="6447251" cy="6447225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28409" l="-4967" r="-290" t="-29281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10"/>
          <p:cNvSpPr txBox="1"/>
          <p:nvPr/>
        </p:nvSpPr>
        <p:spPr>
          <a:xfrm>
            <a:off x="1028700" y="9021478"/>
            <a:ext cx="2774018" cy="236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  <a:hlinkClick action="ppaction://hlinksldjump"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BACK TO AGENDA</a:t>
            </a:r>
            <a:endParaRPr/>
          </a:p>
        </p:txBody>
      </p:sp>
      <p:sp>
        <p:nvSpPr>
          <p:cNvPr id="812" name="Google Shape;812;p10"/>
          <p:cNvSpPr txBox="1"/>
          <p:nvPr/>
        </p:nvSpPr>
        <p:spPr>
          <a:xfrm>
            <a:off x="16281425" y="975088"/>
            <a:ext cx="977875" cy="2653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endParaRPr/>
          </a:p>
        </p:txBody>
      </p:sp>
      <p:grpSp>
        <p:nvGrpSpPr>
          <p:cNvPr id="813" name="Google Shape;813;p10"/>
          <p:cNvGrpSpPr/>
          <p:nvPr/>
        </p:nvGrpSpPr>
        <p:grpSpPr>
          <a:xfrm>
            <a:off x="1028700" y="6691471"/>
            <a:ext cx="3020246" cy="1749634"/>
            <a:chOff x="0" y="-28575"/>
            <a:chExt cx="2278517" cy="1319949"/>
          </a:xfrm>
        </p:grpSpPr>
        <p:sp>
          <p:nvSpPr>
            <p:cNvPr id="814" name="Google Shape;814;p10"/>
            <p:cNvSpPr/>
            <p:nvPr/>
          </p:nvSpPr>
          <p:spPr>
            <a:xfrm>
              <a:off x="0" y="0"/>
              <a:ext cx="2278517" cy="1291374"/>
            </a:xfrm>
            <a:custGeom>
              <a:rect b="b" l="l" r="r" t="t"/>
              <a:pathLst>
                <a:path extrusionOk="0" h="1291374" w="2278517">
                  <a:moveTo>
                    <a:pt x="76900" y="0"/>
                  </a:moveTo>
                  <a:lnTo>
                    <a:pt x="2201617" y="0"/>
                  </a:lnTo>
                  <a:cubicBezTo>
                    <a:pt x="2244088" y="0"/>
                    <a:pt x="2278517" y="34429"/>
                    <a:pt x="2278517" y="76900"/>
                  </a:cubicBezTo>
                  <a:lnTo>
                    <a:pt x="2278517" y="1214474"/>
                  </a:lnTo>
                  <a:cubicBezTo>
                    <a:pt x="2278517" y="1256945"/>
                    <a:pt x="2244088" y="1291374"/>
                    <a:pt x="2201617" y="1291374"/>
                  </a:cubicBezTo>
                  <a:lnTo>
                    <a:pt x="76900" y="1291374"/>
                  </a:lnTo>
                  <a:cubicBezTo>
                    <a:pt x="34429" y="1291374"/>
                    <a:pt x="0" y="1256945"/>
                    <a:pt x="0" y="1214474"/>
                  </a:cubicBezTo>
                  <a:lnTo>
                    <a:pt x="0" y="76900"/>
                  </a:lnTo>
                  <a:cubicBezTo>
                    <a:pt x="0" y="34429"/>
                    <a:pt x="34429" y="0"/>
                    <a:pt x="76900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9050">
              <a:solidFill>
                <a:srgbClr val="D8D6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0"/>
            <p:cNvSpPr txBox="1"/>
            <p:nvPr/>
          </p:nvSpPr>
          <p:spPr>
            <a:xfrm>
              <a:off x="0" y="-28575"/>
              <a:ext cx="2278517" cy="131994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Drag and drop your photo or video! Click the sample photo or video and delete. Select yours from the uploads tab, drag, and then drop inside the frame!</a:t>
              </a:r>
              <a:endParaRPr/>
            </a:p>
          </p:txBody>
        </p:sp>
      </p:grpSp>
      <p:pic>
        <p:nvPicPr>
          <p:cNvPr id="816" name="Google Shape;816;p1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9810" l="0" r="-994" t="-9810"/>
            </a:stretch>
          </a:blipFill>
          <a:ln>
            <a:noFill/>
          </a:ln>
        </p:spPr>
      </p:sp>
      <p:sp>
        <p:nvSpPr>
          <p:cNvPr id="822" name="Google Shape;822;p11"/>
          <p:cNvSpPr/>
          <p:nvPr/>
        </p:nvSpPr>
        <p:spPr>
          <a:xfrm rot="-1899204">
            <a:off x="717995" y="3629266"/>
            <a:ext cx="12284704" cy="10211660"/>
          </a:xfrm>
          <a:custGeom>
            <a:rect b="b" l="l" r="r" t="t"/>
            <a:pathLst>
              <a:path extrusionOk="0" h="10211660" w="12284704">
                <a:moveTo>
                  <a:pt x="0" y="0"/>
                </a:moveTo>
                <a:lnTo>
                  <a:pt x="12284704" y="0"/>
                </a:lnTo>
                <a:lnTo>
                  <a:pt x="12284704" y="10211660"/>
                </a:lnTo>
                <a:lnTo>
                  <a:pt x="0" y="102116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 amt="91000"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23" name="Google Shape;823;p11"/>
          <p:cNvSpPr txBox="1"/>
          <p:nvPr/>
        </p:nvSpPr>
        <p:spPr>
          <a:xfrm>
            <a:off x="1028700" y="1057275"/>
            <a:ext cx="9114675" cy="23018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 INQUIRIES, CONTACT US.</a:t>
            </a:r>
            <a:endParaRPr/>
          </a:p>
        </p:txBody>
      </p:sp>
      <p:grpSp>
        <p:nvGrpSpPr>
          <p:cNvPr id="824" name="Google Shape;824;p11"/>
          <p:cNvGrpSpPr/>
          <p:nvPr/>
        </p:nvGrpSpPr>
        <p:grpSpPr>
          <a:xfrm>
            <a:off x="11720843" y="5476903"/>
            <a:ext cx="5538457" cy="3781397"/>
            <a:chOff x="0" y="-57150"/>
            <a:chExt cx="7384609" cy="5041861"/>
          </a:xfrm>
        </p:grpSpPr>
        <p:sp>
          <p:nvSpPr>
            <p:cNvPr id="825" name="Google Shape;825;p11"/>
            <p:cNvSpPr txBox="1"/>
            <p:nvPr/>
          </p:nvSpPr>
          <p:spPr>
            <a:xfrm>
              <a:off x="0" y="558700"/>
              <a:ext cx="7384609" cy="483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hello@reallygreatsite.com</a:t>
              </a:r>
              <a:endParaRPr/>
            </a:p>
          </p:txBody>
        </p:sp>
        <p:sp>
          <p:nvSpPr>
            <p:cNvPr id="826" name="Google Shape;826;p11"/>
            <p:cNvSpPr txBox="1"/>
            <p:nvPr/>
          </p:nvSpPr>
          <p:spPr>
            <a:xfrm>
              <a:off x="0" y="-57150"/>
              <a:ext cx="7384609" cy="5345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Email </a:t>
              </a:r>
              <a:endParaRPr/>
            </a:p>
          </p:txBody>
        </p:sp>
        <p:sp>
          <p:nvSpPr>
            <p:cNvPr id="827" name="Google Shape;827;p11"/>
            <p:cNvSpPr txBox="1"/>
            <p:nvPr/>
          </p:nvSpPr>
          <p:spPr>
            <a:xfrm>
              <a:off x="0" y="2527770"/>
              <a:ext cx="7384609" cy="483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@reallygreatsite</a:t>
              </a:r>
              <a:endParaRPr/>
            </a:p>
          </p:txBody>
        </p:sp>
        <p:sp>
          <p:nvSpPr>
            <p:cNvPr id="828" name="Google Shape;828;p11"/>
            <p:cNvSpPr txBox="1"/>
            <p:nvPr/>
          </p:nvSpPr>
          <p:spPr>
            <a:xfrm>
              <a:off x="0" y="1911920"/>
              <a:ext cx="7384609" cy="5345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Social Media </a:t>
              </a:r>
              <a:endParaRPr/>
            </a:p>
          </p:txBody>
        </p:sp>
        <p:sp>
          <p:nvSpPr>
            <p:cNvPr id="829" name="Google Shape;829;p11"/>
            <p:cNvSpPr txBox="1"/>
            <p:nvPr/>
          </p:nvSpPr>
          <p:spPr>
            <a:xfrm>
              <a:off x="0" y="4501441"/>
              <a:ext cx="7384609" cy="48327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1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1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123-456-7890</a:t>
              </a:r>
              <a:endParaRPr/>
            </a:p>
          </p:txBody>
        </p:sp>
        <p:sp>
          <p:nvSpPr>
            <p:cNvPr id="830" name="Google Shape;830;p11"/>
            <p:cNvSpPr txBox="1"/>
            <p:nvPr/>
          </p:nvSpPr>
          <p:spPr>
            <a:xfrm>
              <a:off x="0" y="3885591"/>
              <a:ext cx="7384609" cy="53458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Call us </a:t>
              </a:r>
              <a:endParaRPr/>
            </a:p>
          </p:txBody>
        </p:sp>
      </p:grpSp>
      <p:sp>
        <p:nvSpPr>
          <p:cNvPr id="831" name="Google Shape;831;p11"/>
          <p:cNvSpPr/>
          <p:nvPr/>
        </p:nvSpPr>
        <p:spPr>
          <a:xfrm flipH="1" rot="5756066">
            <a:off x="-634279" y="5272789"/>
            <a:ext cx="8434354" cy="8434354"/>
          </a:xfrm>
          <a:custGeom>
            <a:rect b="b" l="l" r="r" t="t"/>
            <a:pathLst>
              <a:path extrusionOk="0" h="8434354" w="8434354">
                <a:moveTo>
                  <a:pt x="0" y="8434354"/>
                </a:moveTo>
                <a:lnTo>
                  <a:pt x="8434355" y="8434354"/>
                </a:lnTo>
                <a:lnTo>
                  <a:pt x="8434355" y="0"/>
                </a:lnTo>
                <a:lnTo>
                  <a:pt x="0" y="0"/>
                </a:lnTo>
                <a:lnTo>
                  <a:pt x="0" y="8434354"/>
                </a:lnTo>
                <a:close/>
              </a:path>
            </a:pathLst>
          </a:custGeom>
          <a:blipFill rotWithShape="1">
            <a:blip r:embed="rId5">
              <a:alphaModFix amt="98000"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832" name="Google Shape;832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71750" y="322025"/>
            <a:ext cx="1218975" cy="11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EDFFF"/>
        </a:solidFill>
      </p:bgPr>
    </p:bg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7" name="Google Shape;837;p12"/>
          <p:cNvGrpSpPr/>
          <p:nvPr/>
        </p:nvGrpSpPr>
        <p:grpSpPr>
          <a:xfrm>
            <a:off x="514350" y="304949"/>
            <a:ext cx="17259300" cy="9467255"/>
            <a:chOff x="0" y="-47625"/>
            <a:chExt cx="4545659" cy="2493433"/>
          </a:xfrm>
        </p:grpSpPr>
        <p:sp>
          <p:nvSpPr>
            <p:cNvPr id="838" name="Google Shape;838;p12"/>
            <p:cNvSpPr/>
            <p:nvPr/>
          </p:nvSpPr>
          <p:spPr>
            <a:xfrm>
              <a:off x="0" y="0"/>
              <a:ext cx="4545659" cy="2445808"/>
            </a:xfrm>
            <a:custGeom>
              <a:rect b="b" l="l" r="r" t="t"/>
              <a:pathLst>
                <a:path extrusionOk="0" h="2445808" w="4545659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2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943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0" name="Google Shape;840;p12"/>
          <p:cNvSpPr/>
          <p:nvPr/>
        </p:nvSpPr>
        <p:spPr>
          <a:xfrm>
            <a:off x="16418499" y="3091873"/>
            <a:ext cx="840801" cy="840798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28569" l="-38372" r="-42534" t="-42948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p12"/>
          <p:cNvSpPr/>
          <p:nvPr/>
        </p:nvSpPr>
        <p:spPr>
          <a:xfrm>
            <a:off x="16418499" y="2060287"/>
            <a:ext cx="840801" cy="840798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14760" l="-64460" r="0" t="-31617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12"/>
          <p:cNvSpPr/>
          <p:nvPr/>
        </p:nvSpPr>
        <p:spPr>
          <a:xfrm>
            <a:off x="16418499" y="1028700"/>
            <a:ext cx="840801" cy="840798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88940" l="-126793" r="-62960" t="-4475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3" name="Google Shape;843;p12"/>
          <p:cNvGrpSpPr/>
          <p:nvPr/>
        </p:nvGrpSpPr>
        <p:grpSpPr>
          <a:xfrm>
            <a:off x="10515278" y="2727284"/>
            <a:ext cx="2506383" cy="1521127"/>
            <a:chOff x="0" y="-28575"/>
            <a:chExt cx="1035847" cy="628657"/>
          </a:xfrm>
        </p:grpSpPr>
        <p:sp>
          <p:nvSpPr>
            <p:cNvPr id="844" name="Google Shape;844;p12"/>
            <p:cNvSpPr/>
            <p:nvPr/>
          </p:nvSpPr>
          <p:spPr>
            <a:xfrm>
              <a:off x="0" y="0"/>
              <a:ext cx="1035847" cy="600082"/>
            </a:xfrm>
            <a:custGeom>
              <a:rect b="b" l="l" r="r" t="t"/>
              <a:pathLst>
                <a:path extrusionOk="0" h="600082" w="1035847">
                  <a:moveTo>
                    <a:pt x="61778" y="0"/>
                  </a:moveTo>
                  <a:lnTo>
                    <a:pt x="974070" y="0"/>
                  </a:lnTo>
                  <a:cubicBezTo>
                    <a:pt x="990454" y="0"/>
                    <a:pt x="1006167" y="6509"/>
                    <a:pt x="1017753" y="18094"/>
                  </a:cubicBezTo>
                  <a:cubicBezTo>
                    <a:pt x="1029338" y="29680"/>
                    <a:pt x="1035847" y="45393"/>
                    <a:pt x="1035847" y="61778"/>
                  </a:cubicBezTo>
                  <a:lnTo>
                    <a:pt x="1035847" y="538304"/>
                  </a:lnTo>
                  <a:cubicBezTo>
                    <a:pt x="1035847" y="554689"/>
                    <a:pt x="1029338" y="570402"/>
                    <a:pt x="1017753" y="581988"/>
                  </a:cubicBezTo>
                  <a:cubicBezTo>
                    <a:pt x="1006167" y="593573"/>
                    <a:pt x="990454" y="600082"/>
                    <a:pt x="974070" y="600082"/>
                  </a:cubicBezTo>
                  <a:lnTo>
                    <a:pt x="61778" y="600082"/>
                  </a:lnTo>
                  <a:cubicBezTo>
                    <a:pt x="27659" y="600082"/>
                    <a:pt x="0" y="572423"/>
                    <a:pt x="0" y="538304"/>
                  </a:cubicBezTo>
                  <a:lnTo>
                    <a:pt x="0" y="61778"/>
                  </a:lnTo>
                  <a:cubicBezTo>
                    <a:pt x="0" y="45393"/>
                    <a:pt x="6509" y="29680"/>
                    <a:pt x="18094" y="18094"/>
                  </a:cubicBezTo>
                  <a:cubicBezTo>
                    <a:pt x="29680" y="6509"/>
                    <a:pt x="45393" y="0"/>
                    <a:pt x="61778" y="0"/>
                  </a:cubicBezTo>
                  <a:close/>
                </a:path>
              </a:pathLst>
            </a:custGeom>
            <a:solidFill>
              <a:srgbClr val="595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2"/>
            <p:cNvSpPr txBox="1"/>
            <p:nvPr/>
          </p:nvSpPr>
          <p:spPr>
            <a:xfrm>
              <a:off x="0" y="-28575"/>
              <a:ext cx="1035847" cy="6286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Write a note here</a:t>
              </a:r>
              <a:endParaRPr/>
            </a:p>
          </p:txBody>
        </p:sp>
      </p:grpSp>
      <p:grpSp>
        <p:nvGrpSpPr>
          <p:cNvPr id="846" name="Google Shape;846;p12"/>
          <p:cNvGrpSpPr/>
          <p:nvPr/>
        </p:nvGrpSpPr>
        <p:grpSpPr>
          <a:xfrm>
            <a:off x="5825503" y="3828011"/>
            <a:ext cx="2109563" cy="2109563"/>
            <a:chOff x="0" y="0"/>
            <a:chExt cx="812800" cy="812800"/>
          </a:xfrm>
        </p:grpSpPr>
        <p:sp>
          <p:nvSpPr>
            <p:cNvPr id="847" name="Google Shape;847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5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Write a</a:t>
              </a:r>
              <a:endParaRPr/>
            </a:p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note here</a:t>
              </a:r>
              <a:endParaRPr/>
            </a:p>
          </p:txBody>
        </p:sp>
      </p:grpSp>
      <p:sp>
        <p:nvSpPr>
          <p:cNvPr id="849" name="Google Shape;849;p12"/>
          <p:cNvSpPr/>
          <p:nvPr/>
        </p:nvSpPr>
        <p:spPr>
          <a:xfrm>
            <a:off x="11348069" y="2376026"/>
            <a:ext cx="840801" cy="840798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122357" l="-71024" r="0" t="-33856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12"/>
          <p:cNvSpPr/>
          <p:nvPr/>
        </p:nvSpPr>
        <p:spPr>
          <a:xfrm>
            <a:off x="6459884" y="3407612"/>
            <a:ext cx="840801" cy="840798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83409" l="-118160" r="-63315" t="-4475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1" name="Google Shape;851;p12"/>
          <p:cNvGrpSpPr/>
          <p:nvPr/>
        </p:nvGrpSpPr>
        <p:grpSpPr>
          <a:xfrm>
            <a:off x="15466216" y="7413925"/>
            <a:ext cx="1793084" cy="1814097"/>
            <a:chOff x="0" y="-9525"/>
            <a:chExt cx="812800" cy="822325"/>
          </a:xfrm>
        </p:grpSpPr>
        <p:sp>
          <p:nvSpPr>
            <p:cNvPr id="852" name="Google Shape;852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86353" y="0"/>
                  </a:moveTo>
                  <a:lnTo>
                    <a:pt x="726447" y="0"/>
                  </a:lnTo>
                  <a:cubicBezTo>
                    <a:pt x="749349" y="0"/>
                    <a:pt x="771313" y="9098"/>
                    <a:pt x="787508" y="25292"/>
                  </a:cubicBezTo>
                  <a:cubicBezTo>
                    <a:pt x="803702" y="41487"/>
                    <a:pt x="812800" y="63451"/>
                    <a:pt x="812800" y="86353"/>
                  </a:cubicBezTo>
                  <a:lnTo>
                    <a:pt x="812800" y="726447"/>
                  </a:lnTo>
                  <a:cubicBezTo>
                    <a:pt x="812800" y="749349"/>
                    <a:pt x="803702" y="771313"/>
                    <a:pt x="787508" y="787508"/>
                  </a:cubicBezTo>
                  <a:cubicBezTo>
                    <a:pt x="771313" y="803702"/>
                    <a:pt x="749349" y="812800"/>
                    <a:pt x="726447" y="812800"/>
                  </a:cubicBezTo>
                  <a:lnTo>
                    <a:pt x="86353" y="812800"/>
                  </a:lnTo>
                  <a:cubicBezTo>
                    <a:pt x="63451" y="812800"/>
                    <a:pt x="41487" y="803702"/>
                    <a:pt x="25292" y="787508"/>
                  </a:cubicBezTo>
                  <a:cubicBezTo>
                    <a:pt x="9098" y="771313"/>
                    <a:pt x="0" y="749349"/>
                    <a:pt x="0" y="726447"/>
                  </a:cubicBezTo>
                  <a:lnTo>
                    <a:pt x="0" y="86353"/>
                  </a:lnTo>
                  <a:cubicBezTo>
                    <a:pt x="0" y="63451"/>
                    <a:pt x="9098" y="41487"/>
                    <a:pt x="25292" y="25292"/>
                  </a:cubicBezTo>
                  <a:cubicBezTo>
                    <a:pt x="41487" y="9098"/>
                    <a:pt x="63451" y="0"/>
                    <a:pt x="86353" y="0"/>
                  </a:cubicBezTo>
                  <a:close/>
                </a:path>
              </a:pathLst>
            </a:custGeom>
            <a:solidFill>
              <a:srgbClr val="595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2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Copy a note, drag to the board, and write your ideas.</a:t>
              </a:r>
              <a:endParaRPr/>
            </a:p>
          </p:txBody>
        </p:sp>
      </p:grpSp>
      <p:grpSp>
        <p:nvGrpSpPr>
          <p:cNvPr id="854" name="Google Shape;854;p12"/>
          <p:cNvGrpSpPr/>
          <p:nvPr/>
        </p:nvGrpSpPr>
        <p:grpSpPr>
          <a:xfrm>
            <a:off x="13366311" y="7434938"/>
            <a:ext cx="1793084" cy="1793084"/>
            <a:chOff x="0" y="0"/>
            <a:chExt cx="812800" cy="812800"/>
          </a:xfrm>
        </p:grpSpPr>
        <p:sp>
          <p:nvSpPr>
            <p:cNvPr id="855" name="Google Shape;855;p12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5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2"/>
            <p:cNvSpPr txBox="1"/>
            <p:nvPr/>
          </p:nvSpPr>
          <p:spPr>
            <a:xfrm>
              <a:off x="76200" y="66675"/>
              <a:ext cx="660400" cy="669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90500" lIns="190500" spcFirstLastPara="1" rIns="190500" wrap="square" tIns="1905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Copy a note, drag to the board, and write your ideas.</a:t>
              </a:r>
              <a:endParaRPr/>
            </a:p>
          </p:txBody>
        </p:sp>
      </p:grpSp>
      <p:sp>
        <p:nvSpPr>
          <p:cNvPr id="857" name="Google Shape;857;p12"/>
          <p:cNvSpPr txBox="1"/>
          <p:nvPr/>
        </p:nvSpPr>
        <p:spPr>
          <a:xfrm>
            <a:off x="1028700" y="940811"/>
            <a:ext cx="10319369" cy="8413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Collaborate on a Whiteboard</a:t>
            </a:r>
            <a:endParaRPr/>
          </a:p>
        </p:txBody>
      </p:sp>
      <p:sp>
        <p:nvSpPr>
          <p:cNvPr id="858" name="Google Shape;858;p12"/>
          <p:cNvSpPr/>
          <p:nvPr/>
        </p:nvSpPr>
        <p:spPr>
          <a:xfrm>
            <a:off x="1028700" y="6773315"/>
            <a:ext cx="4351259" cy="2454707"/>
          </a:xfrm>
          <a:custGeom>
            <a:rect b="b" l="l" r="r" t="t"/>
            <a:pathLst>
              <a:path extrusionOk="0" h="1851866" w="3282652">
                <a:moveTo>
                  <a:pt x="53377" y="0"/>
                </a:moveTo>
                <a:lnTo>
                  <a:pt x="3229275" y="0"/>
                </a:lnTo>
                <a:cubicBezTo>
                  <a:pt x="3243432" y="0"/>
                  <a:pt x="3257009" y="5624"/>
                  <a:pt x="3267018" y="15634"/>
                </a:cubicBezTo>
                <a:cubicBezTo>
                  <a:pt x="3277029" y="25644"/>
                  <a:pt x="3282652" y="39221"/>
                  <a:pt x="3282652" y="53377"/>
                </a:cubicBezTo>
                <a:lnTo>
                  <a:pt x="3282652" y="1798489"/>
                </a:lnTo>
                <a:cubicBezTo>
                  <a:pt x="3282652" y="1812646"/>
                  <a:pt x="3277029" y="1826222"/>
                  <a:pt x="3267018" y="1836233"/>
                </a:cubicBezTo>
                <a:cubicBezTo>
                  <a:pt x="3257009" y="1846243"/>
                  <a:pt x="3243432" y="1851866"/>
                  <a:pt x="3229275" y="1851866"/>
                </a:cubicBezTo>
                <a:lnTo>
                  <a:pt x="53377" y="1851866"/>
                </a:lnTo>
                <a:cubicBezTo>
                  <a:pt x="39221" y="1851866"/>
                  <a:pt x="25644" y="1846243"/>
                  <a:pt x="15634" y="1836233"/>
                </a:cubicBezTo>
                <a:cubicBezTo>
                  <a:pt x="5624" y="1826222"/>
                  <a:pt x="0" y="1812646"/>
                  <a:pt x="0" y="1798489"/>
                </a:cubicBezTo>
                <a:lnTo>
                  <a:pt x="0" y="53377"/>
                </a:lnTo>
                <a:cubicBezTo>
                  <a:pt x="0" y="39221"/>
                  <a:pt x="5624" y="25644"/>
                  <a:pt x="15634" y="15634"/>
                </a:cubicBezTo>
                <a:cubicBezTo>
                  <a:pt x="25644" y="5624"/>
                  <a:pt x="39221" y="0"/>
                  <a:pt x="53377" y="0"/>
                </a:cubicBezTo>
                <a:close/>
              </a:path>
            </a:pathLst>
          </a:custGeom>
          <a:solidFill>
            <a:srgbClr val="FFFFFF"/>
          </a:solidFill>
          <a:ln cap="rnd" cmpd="sng" w="19050">
            <a:solidFill>
              <a:srgbClr val="D8D6D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3" name="Google Shape;863;p13"/>
          <p:cNvGrpSpPr/>
          <p:nvPr/>
        </p:nvGrpSpPr>
        <p:grpSpPr>
          <a:xfrm>
            <a:off x="7595464" y="4118818"/>
            <a:ext cx="3086100" cy="1796207"/>
            <a:chOff x="0" y="-66675"/>
            <a:chExt cx="812800" cy="473075"/>
          </a:xfrm>
        </p:grpSpPr>
        <p:sp>
          <p:nvSpPr>
            <p:cNvPr id="864" name="Google Shape;864;p13"/>
            <p:cNvSpPr/>
            <p:nvPr/>
          </p:nvSpPr>
          <p:spPr>
            <a:xfrm>
              <a:off x="0" y="0"/>
              <a:ext cx="812800" cy="406400"/>
            </a:xfrm>
            <a:custGeom>
              <a:rect b="b" l="l" r="r" t="t"/>
              <a:pathLst>
                <a:path extrusionOk="0" h="406400" w="812800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356227"/>
                  </a:lnTo>
                  <a:cubicBezTo>
                    <a:pt x="812800" y="369534"/>
                    <a:pt x="807514" y="382295"/>
                    <a:pt x="798105" y="391705"/>
                  </a:cubicBezTo>
                  <a:cubicBezTo>
                    <a:pt x="788695" y="401114"/>
                    <a:pt x="775934" y="406400"/>
                    <a:pt x="762627" y="406400"/>
                  </a:cubicBezTo>
                  <a:lnTo>
                    <a:pt x="50173" y="406400"/>
                  </a:lnTo>
                  <a:cubicBezTo>
                    <a:pt x="36866" y="406400"/>
                    <a:pt x="24105" y="401114"/>
                    <a:pt x="14695" y="391705"/>
                  </a:cubicBezTo>
                  <a:cubicBezTo>
                    <a:pt x="5286" y="382295"/>
                    <a:pt x="0" y="369534"/>
                    <a:pt x="0" y="356227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595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3"/>
            <p:cNvSpPr txBox="1"/>
            <p:nvPr/>
          </p:nvSpPr>
          <p:spPr>
            <a:xfrm>
              <a:off x="0" y="-66675"/>
              <a:ext cx="812800" cy="4730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ADD A</a:t>
              </a:r>
              <a:endParaRPr/>
            </a:p>
            <a:p>
              <a:pPr indent="0" lvl="0" marL="0" marR="0" rtl="0" algn="ctr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399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MAIN TOPIC</a:t>
              </a:r>
              <a:endParaRPr/>
            </a:p>
          </p:txBody>
        </p:sp>
      </p:grpSp>
      <p:cxnSp>
        <p:nvCxnSpPr>
          <p:cNvPr id="866" name="Google Shape;866;p13"/>
          <p:cNvCxnSpPr/>
          <p:nvPr/>
        </p:nvCxnSpPr>
        <p:spPr>
          <a:xfrm>
            <a:off x="10681564" y="5133975"/>
            <a:ext cx="752540" cy="1905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7" name="Google Shape;867;p13"/>
          <p:cNvCxnSpPr/>
          <p:nvPr/>
        </p:nvCxnSpPr>
        <p:spPr>
          <a:xfrm>
            <a:off x="8769388" y="3993356"/>
            <a:ext cx="738188" cy="1905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8" name="Google Shape;868;p13"/>
          <p:cNvCxnSpPr/>
          <p:nvPr/>
        </p:nvCxnSpPr>
        <p:spPr>
          <a:xfrm>
            <a:off x="8769388" y="6274594"/>
            <a:ext cx="738188" cy="1905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9" name="Google Shape;869;p13"/>
          <p:cNvCxnSpPr/>
          <p:nvPr/>
        </p:nvCxnSpPr>
        <p:spPr>
          <a:xfrm>
            <a:off x="6842924" y="5133975"/>
            <a:ext cx="752540" cy="1905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870" name="Google Shape;870;p13"/>
          <p:cNvGrpSpPr/>
          <p:nvPr/>
        </p:nvGrpSpPr>
        <p:grpSpPr>
          <a:xfrm>
            <a:off x="4347374" y="4568279"/>
            <a:ext cx="2495550" cy="1041946"/>
            <a:chOff x="0" y="-28575"/>
            <a:chExt cx="657264" cy="274422"/>
          </a:xfrm>
        </p:grpSpPr>
        <p:sp>
          <p:nvSpPr>
            <p:cNvPr id="871" name="Google Shape;871;p13"/>
            <p:cNvSpPr/>
            <p:nvPr/>
          </p:nvSpPr>
          <p:spPr>
            <a:xfrm>
              <a:off x="0" y="0"/>
              <a:ext cx="657264" cy="245847"/>
            </a:xfrm>
            <a:custGeom>
              <a:rect b="b" l="l" r="r" t="t"/>
              <a:pathLst>
                <a:path extrusionOk="0"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EED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3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a related idea</a:t>
              </a:r>
              <a:endParaRPr/>
            </a:p>
          </p:txBody>
        </p:sp>
      </p:grpSp>
      <p:grpSp>
        <p:nvGrpSpPr>
          <p:cNvPr id="873" name="Google Shape;873;p13"/>
          <p:cNvGrpSpPr/>
          <p:nvPr/>
        </p:nvGrpSpPr>
        <p:grpSpPr>
          <a:xfrm>
            <a:off x="7890674" y="2591842"/>
            <a:ext cx="2495550" cy="1041946"/>
            <a:chOff x="0" y="-28575"/>
            <a:chExt cx="657264" cy="274422"/>
          </a:xfrm>
        </p:grpSpPr>
        <p:sp>
          <p:nvSpPr>
            <p:cNvPr id="874" name="Google Shape;874;p13"/>
            <p:cNvSpPr/>
            <p:nvPr/>
          </p:nvSpPr>
          <p:spPr>
            <a:xfrm>
              <a:off x="0" y="0"/>
              <a:ext cx="657264" cy="245847"/>
            </a:xfrm>
            <a:custGeom>
              <a:rect b="b" l="l" r="r" t="t"/>
              <a:pathLst>
                <a:path extrusionOk="0"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EED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3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a related idea</a:t>
              </a:r>
              <a:endParaRPr/>
            </a:p>
          </p:txBody>
        </p:sp>
      </p:grpSp>
      <p:grpSp>
        <p:nvGrpSpPr>
          <p:cNvPr id="876" name="Google Shape;876;p13"/>
          <p:cNvGrpSpPr/>
          <p:nvPr/>
        </p:nvGrpSpPr>
        <p:grpSpPr>
          <a:xfrm>
            <a:off x="7890674" y="6544716"/>
            <a:ext cx="2495550" cy="1041946"/>
            <a:chOff x="0" y="-28575"/>
            <a:chExt cx="657264" cy="274422"/>
          </a:xfrm>
        </p:grpSpPr>
        <p:sp>
          <p:nvSpPr>
            <p:cNvPr id="877" name="Google Shape;877;p13"/>
            <p:cNvSpPr/>
            <p:nvPr/>
          </p:nvSpPr>
          <p:spPr>
            <a:xfrm>
              <a:off x="0" y="0"/>
              <a:ext cx="657264" cy="245847"/>
            </a:xfrm>
            <a:custGeom>
              <a:rect b="b" l="l" r="r" t="t"/>
              <a:pathLst>
                <a:path extrusionOk="0"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EED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3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a related idea</a:t>
              </a:r>
              <a:endParaRPr/>
            </a:p>
          </p:txBody>
        </p:sp>
      </p:grpSp>
      <p:grpSp>
        <p:nvGrpSpPr>
          <p:cNvPr id="879" name="Google Shape;879;p13"/>
          <p:cNvGrpSpPr/>
          <p:nvPr/>
        </p:nvGrpSpPr>
        <p:grpSpPr>
          <a:xfrm>
            <a:off x="11434104" y="4568279"/>
            <a:ext cx="2495550" cy="1041946"/>
            <a:chOff x="0" y="-28575"/>
            <a:chExt cx="657264" cy="274422"/>
          </a:xfrm>
        </p:grpSpPr>
        <p:sp>
          <p:nvSpPr>
            <p:cNvPr id="880" name="Google Shape;880;p13"/>
            <p:cNvSpPr/>
            <p:nvPr/>
          </p:nvSpPr>
          <p:spPr>
            <a:xfrm>
              <a:off x="0" y="0"/>
              <a:ext cx="657264" cy="245847"/>
            </a:xfrm>
            <a:custGeom>
              <a:rect b="b" l="l" r="r" t="t"/>
              <a:pathLst>
                <a:path extrusionOk="0"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EED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3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a related idea</a:t>
              </a:r>
              <a:endParaRPr/>
            </a:p>
          </p:txBody>
        </p:sp>
      </p:grpSp>
      <p:grpSp>
        <p:nvGrpSpPr>
          <p:cNvPr id="882" name="Google Shape;882;p13"/>
          <p:cNvGrpSpPr/>
          <p:nvPr/>
        </p:nvGrpSpPr>
        <p:grpSpPr>
          <a:xfrm>
            <a:off x="11429499" y="2582321"/>
            <a:ext cx="2495550" cy="1041946"/>
            <a:chOff x="0" y="-28575"/>
            <a:chExt cx="657264" cy="274422"/>
          </a:xfrm>
        </p:grpSpPr>
        <p:sp>
          <p:nvSpPr>
            <p:cNvPr id="883" name="Google Shape;883;p13"/>
            <p:cNvSpPr/>
            <p:nvPr/>
          </p:nvSpPr>
          <p:spPr>
            <a:xfrm>
              <a:off x="0" y="0"/>
              <a:ext cx="657264" cy="245847"/>
            </a:xfrm>
            <a:custGeom>
              <a:rect b="b" l="l" r="r" t="t"/>
              <a:pathLst>
                <a:path extrusionOk="0"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D8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3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more sub-ideas</a:t>
              </a:r>
              <a:endParaRPr/>
            </a:p>
          </p:txBody>
        </p:sp>
      </p:grpSp>
      <p:cxnSp>
        <p:nvCxnSpPr>
          <p:cNvPr id="885" name="Google Shape;885;p13"/>
          <p:cNvCxnSpPr/>
          <p:nvPr/>
        </p:nvCxnSpPr>
        <p:spPr>
          <a:xfrm>
            <a:off x="10386202" y="3152777"/>
            <a:ext cx="1043319" cy="1905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886" name="Google Shape;886;p13"/>
          <p:cNvGrpSpPr/>
          <p:nvPr/>
        </p:nvGrpSpPr>
        <p:grpSpPr>
          <a:xfrm>
            <a:off x="7890674" y="920204"/>
            <a:ext cx="2495550" cy="1041946"/>
            <a:chOff x="0" y="-28575"/>
            <a:chExt cx="657264" cy="274422"/>
          </a:xfrm>
        </p:grpSpPr>
        <p:sp>
          <p:nvSpPr>
            <p:cNvPr id="887" name="Google Shape;887;p13"/>
            <p:cNvSpPr/>
            <p:nvPr/>
          </p:nvSpPr>
          <p:spPr>
            <a:xfrm>
              <a:off x="0" y="0"/>
              <a:ext cx="657264" cy="245847"/>
            </a:xfrm>
            <a:custGeom>
              <a:rect b="b" l="l" r="r" t="t"/>
              <a:pathLst>
                <a:path extrusionOk="0"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D8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3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more sub-ideas</a:t>
              </a:r>
              <a:endParaRPr/>
            </a:p>
          </p:txBody>
        </p:sp>
      </p:grpSp>
      <p:cxnSp>
        <p:nvCxnSpPr>
          <p:cNvPr id="889" name="Google Shape;889;p13"/>
          <p:cNvCxnSpPr/>
          <p:nvPr/>
        </p:nvCxnSpPr>
        <p:spPr>
          <a:xfrm>
            <a:off x="8769355" y="2321719"/>
            <a:ext cx="738188" cy="1905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0" name="Google Shape;890;p13"/>
          <p:cNvCxnSpPr/>
          <p:nvPr/>
        </p:nvCxnSpPr>
        <p:spPr>
          <a:xfrm>
            <a:off x="13925044" y="3150397"/>
            <a:ext cx="1047761" cy="1905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1" name="Google Shape;891;p13"/>
          <p:cNvCxnSpPr/>
          <p:nvPr/>
        </p:nvCxnSpPr>
        <p:spPr>
          <a:xfrm>
            <a:off x="12351445" y="2355630"/>
            <a:ext cx="651324" cy="1905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892" name="Google Shape;892;p13"/>
          <p:cNvGrpSpPr/>
          <p:nvPr/>
        </p:nvGrpSpPr>
        <p:grpSpPr>
          <a:xfrm>
            <a:off x="14972799" y="2548410"/>
            <a:ext cx="1866900" cy="1119289"/>
            <a:chOff x="0" y="-28575"/>
            <a:chExt cx="491694" cy="294792"/>
          </a:xfrm>
        </p:grpSpPr>
        <p:sp>
          <p:nvSpPr>
            <p:cNvPr id="893" name="Google Shape;893;p13"/>
            <p:cNvSpPr/>
            <p:nvPr/>
          </p:nvSpPr>
          <p:spPr>
            <a:xfrm>
              <a:off x="0" y="0"/>
              <a:ext cx="491694" cy="266217"/>
            </a:xfrm>
            <a:custGeom>
              <a:rect b="b" l="l" r="r" t="t"/>
              <a:pathLst>
                <a:path extrusionOk="0" h="266217" w="491694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83278"/>
                  </a:lnTo>
                  <a:cubicBezTo>
                    <a:pt x="491694" y="205275"/>
                    <a:pt x="482956" y="226371"/>
                    <a:pt x="467402" y="241925"/>
                  </a:cubicBezTo>
                  <a:cubicBezTo>
                    <a:pt x="451848" y="257479"/>
                    <a:pt x="430752" y="266217"/>
                    <a:pt x="408755" y="266217"/>
                  </a:cubicBezTo>
                  <a:lnTo>
                    <a:pt x="82939" y="266217"/>
                  </a:lnTo>
                  <a:cubicBezTo>
                    <a:pt x="60942" y="266217"/>
                    <a:pt x="39846" y="257479"/>
                    <a:pt x="24292" y="241925"/>
                  </a:cubicBezTo>
                  <a:cubicBezTo>
                    <a:pt x="8738" y="226371"/>
                    <a:pt x="0" y="205275"/>
                    <a:pt x="0" y="183278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D8D6D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3"/>
            <p:cNvSpPr txBox="1"/>
            <p:nvPr/>
          </p:nvSpPr>
          <p:spPr>
            <a:xfrm>
              <a:off x="0" y="-28575"/>
              <a:ext cx="491694" cy="294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even more sub-ideas</a:t>
              </a:r>
              <a:endParaRPr/>
            </a:p>
          </p:txBody>
        </p:sp>
      </p:grpSp>
      <p:grpSp>
        <p:nvGrpSpPr>
          <p:cNvPr id="895" name="Google Shape;895;p13"/>
          <p:cNvGrpSpPr/>
          <p:nvPr/>
        </p:nvGrpSpPr>
        <p:grpSpPr>
          <a:xfrm>
            <a:off x="11743489" y="920204"/>
            <a:ext cx="1866900" cy="1119289"/>
            <a:chOff x="0" y="-28575"/>
            <a:chExt cx="491694" cy="294792"/>
          </a:xfrm>
        </p:grpSpPr>
        <p:sp>
          <p:nvSpPr>
            <p:cNvPr id="896" name="Google Shape;896;p13"/>
            <p:cNvSpPr/>
            <p:nvPr/>
          </p:nvSpPr>
          <p:spPr>
            <a:xfrm>
              <a:off x="0" y="0"/>
              <a:ext cx="491694" cy="266217"/>
            </a:xfrm>
            <a:custGeom>
              <a:rect b="b" l="l" r="r" t="t"/>
              <a:pathLst>
                <a:path extrusionOk="0" h="266217" w="491694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83278"/>
                  </a:lnTo>
                  <a:cubicBezTo>
                    <a:pt x="491694" y="205275"/>
                    <a:pt x="482956" y="226371"/>
                    <a:pt x="467402" y="241925"/>
                  </a:cubicBezTo>
                  <a:cubicBezTo>
                    <a:pt x="451848" y="257479"/>
                    <a:pt x="430752" y="266217"/>
                    <a:pt x="408755" y="266217"/>
                  </a:cubicBezTo>
                  <a:lnTo>
                    <a:pt x="82939" y="266217"/>
                  </a:lnTo>
                  <a:cubicBezTo>
                    <a:pt x="60942" y="266217"/>
                    <a:pt x="39846" y="257479"/>
                    <a:pt x="24292" y="241925"/>
                  </a:cubicBezTo>
                  <a:cubicBezTo>
                    <a:pt x="8738" y="226371"/>
                    <a:pt x="0" y="205275"/>
                    <a:pt x="0" y="183278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D8D6D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3"/>
            <p:cNvSpPr txBox="1"/>
            <p:nvPr/>
          </p:nvSpPr>
          <p:spPr>
            <a:xfrm>
              <a:off x="0" y="-28575"/>
              <a:ext cx="491694" cy="294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even more sub-ideas</a:t>
              </a:r>
              <a:endParaRPr/>
            </a:p>
          </p:txBody>
        </p:sp>
      </p:grpSp>
      <p:grpSp>
        <p:nvGrpSpPr>
          <p:cNvPr id="898" name="Google Shape;898;p13"/>
          <p:cNvGrpSpPr/>
          <p:nvPr/>
        </p:nvGrpSpPr>
        <p:grpSpPr>
          <a:xfrm>
            <a:off x="4347374" y="6544645"/>
            <a:ext cx="2495550" cy="1041946"/>
            <a:chOff x="0" y="-28575"/>
            <a:chExt cx="657264" cy="274422"/>
          </a:xfrm>
        </p:grpSpPr>
        <p:sp>
          <p:nvSpPr>
            <p:cNvPr id="899" name="Google Shape;899;p13"/>
            <p:cNvSpPr/>
            <p:nvPr/>
          </p:nvSpPr>
          <p:spPr>
            <a:xfrm>
              <a:off x="0" y="0"/>
              <a:ext cx="657264" cy="245847"/>
            </a:xfrm>
            <a:custGeom>
              <a:rect b="b" l="l" r="r" t="t"/>
              <a:pathLst>
                <a:path extrusionOk="0"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D8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3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more sub-ideas</a:t>
              </a:r>
              <a:endParaRPr/>
            </a:p>
          </p:txBody>
        </p:sp>
      </p:grpSp>
      <p:cxnSp>
        <p:nvCxnSpPr>
          <p:cNvPr id="901" name="Google Shape;901;p13"/>
          <p:cNvCxnSpPr/>
          <p:nvPr/>
        </p:nvCxnSpPr>
        <p:spPr>
          <a:xfrm>
            <a:off x="6842924" y="7110377"/>
            <a:ext cx="1047750" cy="1905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902" name="Google Shape;902;p13"/>
          <p:cNvGrpSpPr/>
          <p:nvPr/>
        </p:nvGrpSpPr>
        <p:grpSpPr>
          <a:xfrm>
            <a:off x="7890674" y="8216354"/>
            <a:ext cx="2495550" cy="1041946"/>
            <a:chOff x="0" y="-28575"/>
            <a:chExt cx="657264" cy="274422"/>
          </a:xfrm>
        </p:grpSpPr>
        <p:sp>
          <p:nvSpPr>
            <p:cNvPr id="903" name="Google Shape;903;p13"/>
            <p:cNvSpPr/>
            <p:nvPr/>
          </p:nvSpPr>
          <p:spPr>
            <a:xfrm>
              <a:off x="0" y="0"/>
              <a:ext cx="657264" cy="245847"/>
            </a:xfrm>
            <a:custGeom>
              <a:rect b="b" l="l" r="r" t="t"/>
              <a:pathLst>
                <a:path extrusionOk="0" h="245847" w="657264">
                  <a:moveTo>
                    <a:pt x="62046" y="0"/>
                  </a:moveTo>
                  <a:lnTo>
                    <a:pt x="595218" y="0"/>
                  </a:lnTo>
                  <a:cubicBezTo>
                    <a:pt x="611674" y="0"/>
                    <a:pt x="627456" y="6537"/>
                    <a:pt x="639091" y="18173"/>
                  </a:cubicBezTo>
                  <a:cubicBezTo>
                    <a:pt x="650727" y="29809"/>
                    <a:pt x="657264" y="45590"/>
                    <a:pt x="657264" y="62046"/>
                  </a:cubicBezTo>
                  <a:lnTo>
                    <a:pt x="657264" y="183801"/>
                  </a:lnTo>
                  <a:cubicBezTo>
                    <a:pt x="657264" y="200257"/>
                    <a:pt x="650727" y="216038"/>
                    <a:pt x="639091" y="227674"/>
                  </a:cubicBezTo>
                  <a:cubicBezTo>
                    <a:pt x="627456" y="239310"/>
                    <a:pt x="611674" y="245847"/>
                    <a:pt x="595218" y="245847"/>
                  </a:cubicBezTo>
                  <a:lnTo>
                    <a:pt x="62046" y="245847"/>
                  </a:lnTo>
                  <a:cubicBezTo>
                    <a:pt x="45590" y="245847"/>
                    <a:pt x="29809" y="239310"/>
                    <a:pt x="18173" y="227674"/>
                  </a:cubicBezTo>
                  <a:cubicBezTo>
                    <a:pt x="6537" y="216038"/>
                    <a:pt x="0" y="200257"/>
                    <a:pt x="0" y="183801"/>
                  </a:cubicBezTo>
                  <a:lnTo>
                    <a:pt x="0" y="62046"/>
                  </a:lnTo>
                  <a:cubicBezTo>
                    <a:pt x="0" y="45590"/>
                    <a:pt x="6537" y="29809"/>
                    <a:pt x="18173" y="18173"/>
                  </a:cubicBezTo>
                  <a:cubicBezTo>
                    <a:pt x="29809" y="6537"/>
                    <a:pt x="45590" y="0"/>
                    <a:pt x="62046" y="0"/>
                  </a:cubicBezTo>
                  <a:close/>
                </a:path>
              </a:pathLst>
            </a:custGeom>
            <a:solidFill>
              <a:srgbClr val="D8D6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3"/>
            <p:cNvSpPr txBox="1"/>
            <p:nvPr/>
          </p:nvSpPr>
          <p:spPr>
            <a:xfrm>
              <a:off x="0" y="-28575"/>
              <a:ext cx="657264" cy="27442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more sub-ideas</a:t>
              </a:r>
              <a:endParaRPr/>
            </a:p>
          </p:txBody>
        </p:sp>
      </p:grpSp>
      <p:cxnSp>
        <p:nvCxnSpPr>
          <p:cNvPr id="905" name="Google Shape;905;p13"/>
          <p:cNvCxnSpPr/>
          <p:nvPr/>
        </p:nvCxnSpPr>
        <p:spPr>
          <a:xfrm>
            <a:off x="8769355" y="7946231"/>
            <a:ext cx="738188" cy="1905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06" name="Google Shape;906;p13"/>
          <p:cNvCxnSpPr/>
          <p:nvPr/>
        </p:nvCxnSpPr>
        <p:spPr>
          <a:xfrm>
            <a:off x="5264691" y="7907524"/>
            <a:ext cx="660916" cy="1905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07" name="Google Shape;907;p13"/>
          <p:cNvCxnSpPr/>
          <p:nvPr/>
        </p:nvCxnSpPr>
        <p:spPr>
          <a:xfrm>
            <a:off x="3299602" y="7115139"/>
            <a:ext cx="1047794" cy="1905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med" w="med" type="stealth"/>
          </a:ln>
        </p:spPr>
      </p:cxnSp>
      <p:grpSp>
        <p:nvGrpSpPr>
          <p:cNvPr id="908" name="Google Shape;908;p13"/>
          <p:cNvGrpSpPr/>
          <p:nvPr/>
        </p:nvGrpSpPr>
        <p:grpSpPr>
          <a:xfrm>
            <a:off x="4661699" y="8139011"/>
            <a:ext cx="1866900" cy="1119289"/>
            <a:chOff x="0" y="-28575"/>
            <a:chExt cx="491694" cy="294792"/>
          </a:xfrm>
        </p:grpSpPr>
        <p:sp>
          <p:nvSpPr>
            <p:cNvPr id="909" name="Google Shape;909;p13"/>
            <p:cNvSpPr/>
            <p:nvPr/>
          </p:nvSpPr>
          <p:spPr>
            <a:xfrm>
              <a:off x="0" y="0"/>
              <a:ext cx="491694" cy="266217"/>
            </a:xfrm>
            <a:custGeom>
              <a:rect b="b" l="l" r="r" t="t"/>
              <a:pathLst>
                <a:path extrusionOk="0" h="266217" w="491694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83278"/>
                  </a:lnTo>
                  <a:cubicBezTo>
                    <a:pt x="491694" y="205275"/>
                    <a:pt x="482956" y="226371"/>
                    <a:pt x="467402" y="241925"/>
                  </a:cubicBezTo>
                  <a:cubicBezTo>
                    <a:pt x="451848" y="257479"/>
                    <a:pt x="430752" y="266217"/>
                    <a:pt x="408755" y="266217"/>
                  </a:cubicBezTo>
                  <a:lnTo>
                    <a:pt x="82939" y="266217"/>
                  </a:lnTo>
                  <a:cubicBezTo>
                    <a:pt x="60942" y="266217"/>
                    <a:pt x="39846" y="257479"/>
                    <a:pt x="24292" y="241925"/>
                  </a:cubicBezTo>
                  <a:cubicBezTo>
                    <a:pt x="8738" y="226371"/>
                    <a:pt x="0" y="205275"/>
                    <a:pt x="0" y="183278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D8D6D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3"/>
            <p:cNvSpPr txBox="1"/>
            <p:nvPr/>
          </p:nvSpPr>
          <p:spPr>
            <a:xfrm>
              <a:off x="0" y="-28575"/>
              <a:ext cx="491694" cy="294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even more sub-ideas</a:t>
              </a:r>
              <a:endParaRPr/>
            </a:p>
          </p:txBody>
        </p:sp>
      </p:grpSp>
      <p:grpSp>
        <p:nvGrpSpPr>
          <p:cNvPr id="911" name="Google Shape;911;p13"/>
          <p:cNvGrpSpPr/>
          <p:nvPr/>
        </p:nvGrpSpPr>
        <p:grpSpPr>
          <a:xfrm>
            <a:off x="1432724" y="6515570"/>
            <a:ext cx="1866900" cy="1119289"/>
            <a:chOff x="0" y="-28575"/>
            <a:chExt cx="491694" cy="294792"/>
          </a:xfrm>
        </p:grpSpPr>
        <p:sp>
          <p:nvSpPr>
            <p:cNvPr id="912" name="Google Shape;912;p13"/>
            <p:cNvSpPr/>
            <p:nvPr/>
          </p:nvSpPr>
          <p:spPr>
            <a:xfrm>
              <a:off x="0" y="0"/>
              <a:ext cx="491694" cy="266217"/>
            </a:xfrm>
            <a:custGeom>
              <a:rect b="b" l="l" r="r" t="t"/>
              <a:pathLst>
                <a:path extrusionOk="0" h="266217" w="491694">
                  <a:moveTo>
                    <a:pt x="82939" y="0"/>
                  </a:moveTo>
                  <a:lnTo>
                    <a:pt x="408755" y="0"/>
                  </a:lnTo>
                  <a:cubicBezTo>
                    <a:pt x="430752" y="0"/>
                    <a:pt x="451848" y="8738"/>
                    <a:pt x="467402" y="24292"/>
                  </a:cubicBezTo>
                  <a:cubicBezTo>
                    <a:pt x="482956" y="39846"/>
                    <a:pt x="491694" y="60942"/>
                    <a:pt x="491694" y="82939"/>
                  </a:cubicBezTo>
                  <a:lnTo>
                    <a:pt x="491694" y="183278"/>
                  </a:lnTo>
                  <a:cubicBezTo>
                    <a:pt x="491694" y="205275"/>
                    <a:pt x="482956" y="226371"/>
                    <a:pt x="467402" y="241925"/>
                  </a:cubicBezTo>
                  <a:cubicBezTo>
                    <a:pt x="451848" y="257479"/>
                    <a:pt x="430752" y="266217"/>
                    <a:pt x="408755" y="266217"/>
                  </a:cubicBezTo>
                  <a:lnTo>
                    <a:pt x="82939" y="266217"/>
                  </a:lnTo>
                  <a:cubicBezTo>
                    <a:pt x="60942" y="266217"/>
                    <a:pt x="39846" y="257479"/>
                    <a:pt x="24292" y="241925"/>
                  </a:cubicBezTo>
                  <a:cubicBezTo>
                    <a:pt x="8738" y="226371"/>
                    <a:pt x="0" y="205275"/>
                    <a:pt x="0" y="183278"/>
                  </a:cubicBezTo>
                  <a:lnTo>
                    <a:pt x="0" y="82939"/>
                  </a:lnTo>
                  <a:cubicBezTo>
                    <a:pt x="0" y="60942"/>
                    <a:pt x="8738" y="39846"/>
                    <a:pt x="24292" y="24292"/>
                  </a:cubicBezTo>
                  <a:cubicBezTo>
                    <a:pt x="39846" y="8738"/>
                    <a:pt x="60942" y="0"/>
                    <a:pt x="82939" y="0"/>
                  </a:cubicBezTo>
                  <a:close/>
                </a:path>
              </a:pathLst>
            </a:custGeom>
            <a:solidFill>
              <a:srgbClr val="FFFFFF"/>
            </a:solidFill>
            <a:ln cap="sq" cmpd="sng" w="19050">
              <a:solidFill>
                <a:srgbClr val="D8D6D6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3"/>
            <p:cNvSpPr txBox="1"/>
            <p:nvPr/>
          </p:nvSpPr>
          <p:spPr>
            <a:xfrm>
              <a:off x="0" y="-28575"/>
              <a:ext cx="491694" cy="294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even more sub-ideas</a:t>
              </a:r>
              <a:endParaRPr/>
            </a:p>
          </p:txBody>
        </p:sp>
      </p:grpSp>
      <p:sp>
        <p:nvSpPr>
          <p:cNvPr id="914" name="Google Shape;914;p13"/>
          <p:cNvSpPr txBox="1"/>
          <p:nvPr/>
        </p:nvSpPr>
        <p:spPr>
          <a:xfrm>
            <a:off x="1028700" y="957052"/>
            <a:ext cx="5599392" cy="16605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Collaborate on a Whiteboard</a:t>
            </a:r>
            <a:endParaRPr/>
          </a:p>
        </p:txBody>
      </p:sp>
      <p:grpSp>
        <p:nvGrpSpPr>
          <p:cNvPr id="915" name="Google Shape;915;p13"/>
          <p:cNvGrpSpPr/>
          <p:nvPr/>
        </p:nvGrpSpPr>
        <p:grpSpPr>
          <a:xfrm>
            <a:off x="12881774" y="6765716"/>
            <a:ext cx="4351259" cy="2492584"/>
            <a:chOff x="0" y="-28575"/>
            <a:chExt cx="3282652" cy="1880441"/>
          </a:xfrm>
        </p:grpSpPr>
        <p:sp>
          <p:nvSpPr>
            <p:cNvPr id="916" name="Google Shape;916;p13"/>
            <p:cNvSpPr/>
            <p:nvPr/>
          </p:nvSpPr>
          <p:spPr>
            <a:xfrm>
              <a:off x="0" y="0"/>
              <a:ext cx="3282652" cy="1851866"/>
            </a:xfrm>
            <a:custGeom>
              <a:rect b="b" l="l" r="r" t="t"/>
              <a:pathLst>
                <a:path extrusionOk="0" h="1851866" w="3282652">
                  <a:moveTo>
                    <a:pt x="53377" y="0"/>
                  </a:moveTo>
                  <a:lnTo>
                    <a:pt x="3229275" y="0"/>
                  </a:lnTo>
                  <a:cubicBezTo>
                    <a:pt x="3243432" y="0"/>
                    <a:pt x="3257009" y="5624"/>
                    <a:pt x="3267018" y="15634"/>
                  </a:cubicBezTo>
                  <a:cubicBezTo>
                    <a:pt x="3277029" y="25644"/>
                    <a:pt x="3282652" y="39221"/>
                    <a:pt x="3282652" y="53377"/>
                  </a:cubicBezTo>
                  <a:lnTo>
                    <a:pt x="3282652" y="1798489"/>
                  </a:lnTo>
                  <a:cubicBezTo>
                    <a:pt x="3282652" y="1812646"/>
                    <a:pt x="3277029" y="1826222"/>
                    <a:pt x="3267018" y="1836233"/>
                  </a:cubicBezTo>
                  <a:cubicBezTo>
                    <a:pt x="3257009" y="1846243"/>
                    <a:pt x="3243432" y="1851866"/>
                    <a:pt x="3229275" y="1851866"/>
                  </a:cubicBezTo>
                  <a:lnTo>
                    <a:pt x="53377" y="1851866"/>
                  </a:lnTo>
                  <a:cubicBezTo>
                    <a:pt x="39221" y="1851866"/>
                    <a:pt x="25644" y="1846243"/>
                    <a:pt x="15634" y="1836233"/>
                  </a:cubicBezTo>
                  <a:cubicBezTo>
                    <a:pt x="5624" y="1826222"/>
                    <a:pt x="0" y="1812646"/>
                    <a:pt x="0" y="1798489"/>
                  </a:cubicBezTo>
                  <a:lnTo>
                    <a:pt x="0" y="53377"/>
                  </a:lnTo>
                  <a:cubicBezTo>
                    <a:pt x="0" y="39221"/>
                    <a:pt x="5624" y="25644"/>
                    <a:pt x="15634" y="15634"/>
                  </a:cubicBezTo>
                  <a:cubicBezTo>
                    <a:pt x="25644" y="5624"/>
                    <a:pt x="39221" y="0"/>
                    <a:pt x="53377" y="0"/>
                  </a:cubicBezTo>
                  <a:close/>
                </a:path>
              </a:pathLst>
            </a:custGeom>
            <a:solidFill>
              <a:srgbClr val="FFFFFF"/>
            </a:solidFill>
            <a:ln cap="rnd" cmpd="sng" w="19050">
              <a:solidFill>
                <a:srgbClr val="D8D6D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3"/>
            <p:cNvSpPr txBox="1"/>
            <p:nvPr/>
          </p:nvSpPr>
          <p:spPr>
            <a:xfrm>
              <a:off x="0" y="-28575"/>
              <a:ext cx="3282652" cy="1880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54000" lIns="254000" spcFirstLastPara="1" rIns="254000" wrap="square" tIns="254000">
              <a:no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Tip: Collaboration makes teamwork easier! Click "Share" and invite your teammates to fill this up. Use this page for bulletins, brainstorms, and other fun team ideas. </a:t>
              </a:r>
              <a:endParaRPr/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Right-click on the background of the slide, or on the thumbnail below, for the option to expand this page into a whiteboard for more space!</a:t>
              </a:r>
              <a:endParaRPr/>
            </a:p>
          </p:txBody>
        </p:sp>
      </p:grpSp>
      <p:sp>
        <p:nvSpPr>
          <p:cNvPr id="918" name="Google Shape;918;p13"/>
          <p:cNvSpPr/>
          <p:nvPr/>
        </p:nvSpPr>
        <p:spPr>
          <a:xfrm>
            <a:off x="16385847" y="518886"/>
            <a:ext cx="1585497" cy="1197050"/>
          </a:xfrm>
          <a:custGeom>
            <a:rect b="b" l="l" r="r" t="t"/>
            <a:pathLst>
              <a:path extrusionOk="0" h="1197050" w="1585497">
                <a:moveTo>
                  <a:pt x="0" y="0"/>
                </a:moveTo>
                <a:lnTo>
                  <a:pt x="1585497" y="0"/>
                </a:lnTo>
                <a:lnTo>
                  <a:pt x="1585497" y="1197050"/>
                </a:lnTo>
                <a:lnTo>
                  <a:pt x="0" y="11970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9" name="Google Shape;919;p13"/>
          <p:cNvSpPr txBox="1"/>
          <p:nvPr/>
        </p:nvSpPr>
        <p:spPr>
          <a:xfrm>
            <a:off x="16380480" y="293417"/>
            <a:ext cx="3181727" cy="374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6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98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turno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oogle Shape;924;p14"/>
          <p:cNvGrpSpPr/>
          <p:nvPr/>
        </p:nvGrpSpPr>
        <p:grpSpPr>
          <a:xfrm>
            <a:off x="0" y="-216991"/>
            <a:ext cx="6556700" cy="10503991"/>
            <a:chOff x="0" y="-57150"/>
            <a:chExt cx="1726867" cy="2766483"/>
          </a:xfrm>
        </p:grpSpPr>
        <p:sp>
          <p:nvSpPr>
            <p:cNvPr id="925" name="Google Shape;925;p14"/>
            <p:cNvSpPr/>
            <p:nvPr/>
          </p:nvSpPr>
          <p:spPr>
            <a:xfrm>
              <a:off x="0" y="0"/>
              <a:ext cx="1726867" cy="2709333"/>
            </a:xfrm>
            <a:custGeom>
              <a:rect b="b" l="l" r="r" t="t"/>
              <a:pathLst>
                <a:path extrusionOk="0" h="2709333" w="1726867">
                  <a:moveTo>
                    <a:pt x="0" y="0"/>
                  </a:moveTo>
                  <a:lnTo>
                    <a:pt x="1726867" y="0"/>
                  </a:lnTo>
                  <a:lnTo>
                    <a:pt x="172686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EDFFF"/>
            </a:solidFill>
            <a:ln>
              <a:noFill/>
            </a:ln>
          </p:spPr>
        </p:sp>
        <p:sp>
          <p:nvSpPr>
            <p:cNvPr id="926" name="Google Shape;926;p14"/>
            <p:cNvSpPr txBox="1"/>
            <p:nvPr/>
          </p:nvSpPr>
          <p:spPr>
            <a:xfrm>
              <a:off x="0" y="-57150"/>
              <a:ext cx="1726867" cy="27664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7" name="Google Shape;927;p14"/>
          <p:cNvGrpSpPr/>
          <p:nvPr/>
        </p:nvGrpSpPr>
        <p:grpSpPr>
          <a:xfrm>
            <a:off x="8183114" y="1059476"/>
            <a:ext cx="1863423" cy="1851789"/>
            <a:chOff x="0" y="-28575"/>
            <a:chExt cx="530380" cy="527068"/>
          </a:xfrm>
        </p:grpSpPr>
        <p:sp>
          <p:nvSpPr>
            <p:cNvPr id="928" name="Google Shape;928;p14"/>
            <p:cNvSpPr/>
            <p:nvPr/>
          </p:nvSpPr>
          <p:spPr>
            <a:xfrm>
              <a:off x="0" y="0"/>
              <a:ext cx="530380" cy="498493"/>
            </a:xfrm>
            <a:custGeom>
              <a:rect b="b" l="l" r="r" t="t"/>
              <a:pathLst>
                <a:path extrusionOk="0" h="498493" w="530380">
                  <a:moveTo>
                    <a:pt x="0" y="0"/>
                  </a:moveTo>
                  <a:lnTo>
                    <a:pt x="530380" y="0"/>
                  </a:lnTo>
                  <a:lnTo>
                    <a:pt x="530380" y="498493"/>
                  </a:lnTo>
                  <a:lnTo>
                    <a:pt x="0" y="498493"/>
                  </a:lnTo>
                  <a:close/>
                </a:path>
              </a:pathLst>
            </a:custGeom>
            <a:solidFill>
              <a:srgbClr val="EEDFFF"/>
            </a:solidFill>
            <a:ln>
              <a:noFill/>
            </a:ln>
          </p:spPr>
        </p:sp>
        <p:sp>
          <p:nvSpPr>
            <p:cNvPr id="929" name="Google Shape;929;p14"/>
            <p:cNvSpPr txBox="1"/>
            <p:nvPr/>
          </p:nvSpPr>
          <p:spPr>
            <a:xfrm>
              <a:off x="0" y="-28575"/>
              <a:ext cx="530380" cy="5270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0" name="Google Shape;930;p14"/>
          <p:cNvGrpSpPr/>
          <p:nvPr/>
        </p:nvGrpSpPr>
        <p:grpSpPr>
          <a:xfrm>
            <a:off x="10404657" y="1159871"/>
            <a:ext cx="1863423" cy="1863423"/>
            <a:chOff x="0" y="0"/>
            <a:chExt cx="812800" cy="812800"/>
          </a:xfrm>
        </p:grpSpPr>
        <p:sp>
          <p:nvSpPr>
            <p:cNvPr id="931" name="Google Shape;931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5956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4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3" name="Google Shape;933;p14"/>
          <p:cNvGrpSpPr/>
          <p:nvPr/>
        </p:nvGrpSpPr>
        <p:grpSpPr>
          <a:xfrm>
            <a:off x="12629445" y="1159871"/>
            <a:ext cx="1863423" cy="1630495"/>
            <a:chOff x="0" y="0"/>
            <a:chExt cx="812800" cy="711200"/>
          </a:xfrm>
        </p:grpSpPr>
        <p:sp>
          <p:nvSpPr>
            <p:cNvPr id="934" name="Google Shape;934;p14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EDFFF"/>
            </a:solidFill>
            <a:ln>
              <a:noFill/>
            </a:ln>
          </p:spPr>
        </p:sp>
        <p:sp>
          <p:nvSpPr>
            <p:cNvPr id="935" name="Google Shape;935;p14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6" name="Google Shape;936;p14"/>
          <p:cNvGrpSpPr/>
          <p:nvPr/>
        </p:nvGrpSpPr>
        <p:grpSpPr>
          <a:xfrm>
            <a:off x="14854234" y="1159871"/>
            <a:ext cx="1863423" cy="1863423"/>
            <a:chOff x="0" y="0"/>
            <a:chExt cx="812800" cy="812800"/>
          </a:xfrm>
        </p:grpSpPr>
        <p:sp>
          <p:nvSpPr>
            <p:cNvPr id="937" name="Google Shape;937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406400"/>
                  </a:lnTo>
                  <a:lnTo>
                    <a:pt x="406400" y="812800"/>
                  </a:lnTo>
                  <a:lnTo>
                    <a:pt x="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956E0"/>
            </a:solidFill>
            <a:ln>
              <a:noFill/>
            </a:ln>
          </p:spPr>
        </p:sp>
        <p:sp>
          <p:nvSpPr>
            <p:cNvPr id="938" name="Google Shape;938;p14"/>
            <p:cNvSpPr txBox="1"/>
            <p:nvPr/>
          </p:nvSpPr>
          <p:spPr>
            <a:xfrm>
              <a:off x="139700" y="111125"/>
              <a:ext cx="533400" cy="561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9" name="Google Shape;939;p14"/>
          <p:cNvGrpSpPr/>
          <p:nvPr/>
        </p:nvGrpSpPr>
        <p:grpSpPr>
          <a:xfrm>
            <a:off x="8183114" y="3462036"/>
            <a:ext cx="1863423" cy="1863423"/>
            <a:chOff x="0" y="0"/>
            <a:chExt cx="812800" cy="812800"/>
          </a:xfrm>
        </p:grpSpPr>
        <p:sp>
          <p:nvSpPr>
            <p:cNvPr id="940" name="Google Shape;940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956E0"/>
            </a:solidFill>
            <a:ln>
              <a:noFill/>
            </a:ln>
          </p:spPr>
        </p:sp>
        <p:sp>
          <p:nvSpPr>
            <p:cNvPr id="941" name="Google Shape;941;p14"/>
            <p:cNvSpPr txBox="1"/>
            <p:nvPr/>
          </p:nvSpPr>
          <p:spPr>
            <a:xfrm>
              <a:off x="127000" y="1746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2" name="Google Shape;942;p14"/>
          <p:cNvGrpSpPr/>
          <p:nvPr/>
        </p:nvGrpSpPr>
        <p:grpSpPr>
          <a:xfrm>
            <a:off x="10404657" y="3462036"/>
            <a:ext cx="1863423" cy="1863423"/>
            <a:chOff x="0" y="0"/>
            <a:chExt cx="698500" cy="698500"/>
          </a:xfrm>
        </p:grpSpPr>
        <p:sp>
          <p:nvSpPr>
            <p:cNvPr id="943" name="Google Shape;943;p14"/>
            <p:cNvSpPr/>
            <p:nvPr/>
          </p:nvSpPr>
          <p:spPr>
            <a:xfrm>
              <a:off x="0" y="0"/>
              <a:ext cx="698500" cy="698500"/>
            </a:xfrm>
            <a:custGeom>
              <a:rect b="b" l="l" r="r" t="t"/>
              <a:pathLst>
                <a:path extrusionOk="0" h="6985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495300"/>
                  </a:lnTo>
                  <a:lnTo>
                    <a:pt x="349250" y="698500"/>
                  </a:lnTo>
                  <a:lnTo>
                    <a:pt x="0" y="4953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EEDFFF"/>
            </a:solidFill>
            <a:ln>
              <a:noFill/>
            </a:ln>
          </p:spPr>
        </p:sp>
        <p:sp>
          <p:nvSpPr>
            <p:cNvPr id="944" name="Google Shape;944;p14"/>
            <p:cNvSpPr txBox="1"/>
            <p:nvPr/>
          </p:nvSpPr>
          <p:spPr>
            <a:xfrm>
              <a:off x="0" y="111125"/>
              <a:ext cx="698500" cy="4476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5" name="Google Shape;945;p14"/>
          <p:cNvGrpSpPr/>
          <p:nvPr/>
        </p:nvGrpSpPr>
        <p:grpSpPr>
          <a:xfrm>
            <a:off x="12629445" y="3396525"/>
            <a:ext cx="1863423" cy="1928934"/>
            <a:chOff x="0" y="-28575"/>
            <a:chExt cx="812800" cy="841375"/>
          </a:xfrm>
        </p:grpSpPr>
        <p:sp>
          <p:nvSpPr>
            <p:cNvPr id="946" name="Google Shape;946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812800" y="406400"/>
                  </a:moveTo>
                  <a:lnTo>
                    <a:pt x="609600" y="812800"/>
                  </a:lnTo>
                  <a:lnTo>
                    <a:pt x="203200" y="812800"/>
                  </a:lnTo>
                  <a:lnTo>
                    <a:pt x="0" y="40640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956E0"/>
            </a:solidFill>
            <a:ln>
              <a:noFill/>
            </a:ln>
          </p:spPr>
        </p:sp>
        <p:sp>
          <p:nvSpPr>
            <p:cNvPr id="947" name="Google Shape;947;p14"/>
            <p:cNvSpPr txBox="1"/>
            <p:nvPr/>
          </p:nvSpPr>
          <p:spPr>
            <a:xfrm>
              <a:off x="114300" y="-28575"/>
              <a:ext cx="584200" cy="841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8" name="Google Shape;948;p14"/>
          <p:cNvGrpSpPr/>
          <p:nvPr/>
        </p:nvGrpSpPr>
        <p:grpSpPr>
          <a:xfrm>
            <a:off x="14854234" y="3462036"/>
            <a:ext cx="1863423" cy="1863423"/>
            <a:chOff x="0" y="0"/>
            <a:chExt cx="812800" cy="812800"/>
          </a:xfrm>
        </p:grpSpPr>
        <p:sp>
          <p:nvSpPr>
            <p:cNvPr id="949" name="Google Shape;949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35715" y="277085"/>
                  </a:lnTo>
                  <a:lnTo>
                    <a:pt x="812800" y="406400"/>
                  </a:lnTo>
                  <a:lnTo>
                    <a:pt x="535715" y="535715"/>
                  </a:lnTo>
                  <a:lnTo>
                    <a:pt x="406400" y="812800"/>
                  </a:lnTo>
                  <a:lnTo>
                    <a:pt x="277085" y="535715"/>
                  </a:lnTo>
                  <a:lnTo>
                    <a:pt x="0" y="406400"/>
                  </a:lnTo>
                  <a:lnTo>
                    <a:pt x="277085" y="277085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EDFFF"/>
            </a:solidFill>
            <a:ln>
              <a:noFill/>
            </a:ln>
          </p:spPr>
        </p:sp>
        <p:sp>
          <p:nvSpPr>
            <p:cNvPr id="950" name="Google Shape;950;p14"/>
            <p:cNvSpPr txBox="1"/>
            <p:nvPr/>
          </p:nvSpPr>
          <p:spPr>
            <a:xfrm>
              <a:off x="190500" y="161925"/>
              <a:ext cx="431800" cy="460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1" name="Google Shape;951;p14"/>
          <p:cNvGrpSpPr/>
          <p:nvPr/>
        </p:nvGrpSpPr>
        <p:grpSpPr>
          <a:xfrm>
            <a:off x="8183114" y="5853497"/>
            <a:ext cx="1863423" cy="1776075"/>
            <a:chOff x="0" y="0"/>
            <a:chExt cx="812800" cy="774700"/>
          </a:xfrm>
        </p:grpSpPr>
        <p:sp>
          <p:nvSpPr>
            <p:cNvPr id="952" name="Google Shape;952;p14"/>
            <p:cNvSpPr/>
            <p:nvPr/>
          </p:nvSpPr>
          <p:spPr>
            <a:xfrm>
              <a:off x="0" y="0"/>
              <a:ext cx="812800" cy="774700"/>
            </a:xfrm>
            <a:custGeom>
              <a:rect b="b" l="l" r="r" t="t"/>
              <a:pathLst>
                <a:path extrusionOk="0" h="774700" w="812800">
                  <a:moveTo>
                    <a:pt x="406400" y="0"/>
                  </a:moveTo>
                  <a:lnTo>
                    <a:pt x="502338" y="295909"/>
                  </a:lnTo>
                  <a:lnTo>
                    <a:pt x="812800" y="295909"/>
                  </a:lnTo>
                  <a:lnTo>
                    <a:pt x="561631" y="478791"/>
                  </a:lnTo>
                  <a:lnTo>
                    <a:pt x="657569" y="774700"/>
                  </a:lnTo>
                  <a:lnTo>
                    <a:pt x="406400" y="591819"/>
                  </a:lnTo>
                  <a:lnTo>
                    <a:pt x="155231" y="774700"/>
                  </a:lnTo>
                  <a:lnTo>
                    <a:pt x="251169" y="478791"/>
                  </a:lnTo>
                  <a:lnTo>
                    <a:pt x="0" y="295909"/>
                  </a:lnTo>
                  <a:lnTo>
                    <a:pt x="310462" y="295909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EDFFF"/>
            </a:solidFill>
            <a:ln>
              <a:noFill/>
            </a:ln>
          </p:spPr>
        </p:sp>
        <p:sp>
          <p:nvSpPr>
            <p:cNvPr id="953" name="Google Shape;953;p14"/>
            <p:cNvSpPr txBox="1"/>
            <p:nvPr/>
          </p:nvSpPr>
          <p:spPr>
            <a:xfrm>
              <a:off x="228600" y="238125"/>
              <a:ext cx="355600" cy="3714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4" name="Google Shape;954;p14"/>
          <p:cNvGrpSpPr/>
          <p:nvPr/>
        </p:nvGrpSpPr>
        <p:grpSpPr>
          <a:xfrm>
            <a:off x="10404657" y="5766149"/>
            <a:ext cx="1863423" cy="1863423"/>
            <a:chOff x="0" y="0"/>
            <a:chExt cx="812800" cy="812800"/>
          </a:xfrm>
        </p:grpSpPr>
        <p:sp>
          <p:nvSpPr>
            <p:cNvPr id="955" name="Google Shape;955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523042" y="124802"/>
                  </a:lnTo>
                  <a:lnTo>
                    <a:pt x="693768" y="119032"/>
                  </a:lnTo>
                  <a:lnTo>
                    <a:pt x="687998" y="289758"/>
                  </a:lnTo>
                  <a:lnTo>
                    <a:pt x="812800" y="406400"/>
                  </a:lnTo>
                  <a:lnTo>
                    <a:pt x="687998" y="523042"/>
                  </a:lnTo>
                  <a:lnTo>
                    <a:pt x="693768" y="693768"/>
                  </a:lnTo>
                  <a:lnTo>
                    <a:pt x="523042" y="687998"/>
                  </a:lnTo>
                  <a:lnTo>
                    <a:pt x="406400" y="812800"/>
                  </a:lnTo>
                  <a:lnTo>
                    <a:pt x="289758" y="687998"/>
                  </a:lnTo>
                  <a:lnTo>
                    <a:pt x="119032" y="693768"/>
                  </a:lnTo>
                  <a:lnTo>
                    <a:pt x="124802" y="523042"/>
                  </a:lnTo>
                  <a:lnTo>
                    <a:pt x="0" y="406400"/>
                  </a:lnTo>
                  <a:lnTo>
                    <a:pt x="124802" y="289758"/>
                  </a:lnTo>
                  <a:lnTo>
                    <a:pt x="119032" y="119032"/>
                  </a:lnTo>
                  <a:lnTo>
                    <a:pt x="289758" y="12480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956E0"/>
            </a:solidFill>
            <a:ln>
              <a:noFill/>
            </a:ln>
          </p:spPr>
        </p:sp>
        <p:sp>
          <p:nvSpPr>
            <p:cNvPr id="956" name="Google Shape;956;p14"/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7" name="Google Shape;957;p14"/>
          <p:cNvGrpSpPr/>
          <p:nvPr/>
        </p:nvGrpSpPr>
        <p:grpSpPr>
          <a:xfrm>
            <a:off x="12629445" y="5766149"/>
            <a:ext cx="1863423" cy="1863423"/>
            <a:chOff x="0" y="0"/>
            <a:chExt cx="812800" cy="812800"/>
          </a:xfrm>
        </p:grpSpPr>
        <p:sp>
          <p:nvSpPr>
            <p:cNvPr id="958" name="Google Shape;958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lnTo>
                    <a:pt x="466396" y="87561"/>
                  </a:lnTo>
                  <a:lnTo>
                    <a:pt x="553838" y="27679"/>
                  </a:lnTo>
                  <a:lnTo>
                    <a:pt x="578287" y="131093"/>
                  </a:lnTo>
                  <a:lnTo>
                    <a:pt x="681363" y="106978"/>
                  </a:lnTo>
                  <a:lnTo>
                    <a:pt x="666963" y="212279"/>
                  </a:lnTo>
                  <a:lnTo>
                    <a:pt x="771752" y="227186"/>
                  </a:lnTo>
                  <a:lnTo>
                    <a:pt x="720448" y="320152"/>
                  </a:lnTo>
                  <a:lnTo>
                    <a:pt x="812800" y="372069"/>
                  </a:lnTo>
                  <a:lnTo>
                    <a:pt x="731520" y="440145"/>
                  </a:lnTo>
                  <a:lnTo>
                    <a:pt x="798961" y="522061"/>
                  </a:lnTo>
                  <a:lnTo>
                    <a:pt x="698682" y="556053"/>
                  </a:lnTo>
                  <a:lnTo>
                    <a:pt x="732104" y="656904"/>
                  </a:lnTo>
                  <a:lnTo>
                    <a:pt x="626370" y="652219"/>
                  </a:lnTo>
                  <a:lnTo>
                    <a:pt x="621259" y="758384"/>
                  </a:lnTo>
                  <a:lnTo>
                    <a:pt x="524350" y="715658"/>
                  </a:lnTo>
                  <a:lnTo>
                    <a:pt x="481396" y="812800"/>
                  </a:lnTo>
                  <a:lnTo>
                    <a:pt x="406400" y="737801"/>
                  </a:lnTo>
                  <a:lnTo>
                    <a:pt x="331404" y="812800"/>
                  </a:lnTo>
                  <a:lnTo>
                    <a:pt x="288450" y="715658"/>
                  </a:lnTo>
                  <a:lnTo>
                    <a:pt x="191541" y="758384"/>
                  </a:lnTo>
                  <a:lnTo>
                    <a:pt x="186430" y="652219"/>
                  </a:lnTo>
                  <a:lnTo>
                    <a:pt x="80696" y="656904"/>
                  </a:lnTo>
                  <a:lnTo>
                    <a:pt x="114118" y="556053"/>
                  </a:lnTo>
                  <a:lnTo>
                    <a:pt x="13839" y="522061"/>
                  </a:lnTo>
                  <a:lnTo>
                    <a:pt x="81280" y="440145"/>
                  </a:lnTo>
                  <a:lnTo>
                    <a:pt x="0" y="372069"/>
                  </a:lnTo>
                  <a:lnTo>
                    <a:pt x="92352" y="320152"/>
                  </a:lnTo>
                  <a:lnTo>
                    <a:pt x="41047" y="227186"/>
                  </a:lnTo>
                  <a:lnTo>
                    <a:pt x="145837" y="212279"/>
                  </a:lnTo>
                  <a:lnTo>
                    <a:pt x="131437" y="106978"/>
                  </a:lnTo>
                  <a:lnTo>
                    <a:pt x="234513" y="131093"/>
                  </a:lnTo>
                  <a:lnTo>
                    <a:pt x="258962" y="27679"/>
                  </a:lnTo>
                  <a:lnTo>
                    <a:pt x="346404" y="87561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EDFFF"/>
            </a:solidFill>
            <a:ln>
              <a:noFill/>
            </a:ln>
          </p:spPr>
        </p:sp>
        <p:sp>
          <p:nvSpPr>
            <p:cNvPr id="959" name="Google Shape;959;p14"/>
            <p:cNvSpPr txBox="1"/>
            <p:nvPr/>
          </p:nvSpPr>
          <p:spPr>
            <a:xfrm>
              <a:off x="127000" y="98425"/>
              <a:ext cx="558800" cy="5873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0" name="Google Shape;960;p14"/>
          <p:cNvGrpSpPr/>
          <p:nvPr/>
        </p:nvGrpSpPr>
        <p:grpSpPr>
          <a:xfrm>
            <a:off x="14854234" y="5766149"/>
            <a:ext cx="1863423" cy="1863423"/>
            <a:chOff x="0" y="0"/>
            <a:chExt cx="812800" cy="812800"/>
          </a:xfrm>
        </p:grpSpPr>
        <p:sp>
          <p:nvSpPr>
            <p:cNvPr id="961" name="Google Shape;961;p14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5956E0"/>
            </a:solidFill>
            <a:ln>
              <a:noFill/>
            </a:ln>
          </p:spPr>
        </p:sp>
        <p:sp>
          <p:nvSpPr>
            <p:cNvPr id="962" name="Google Shape;962;p14"/>
            <p:cNvSpPr txBox="1"/>
            <p:nvPr/>
          </p:nvSpPr>
          <p:spPr>
            <a:xfrm>
              <a:off x="0" y="174625"/>
              <a:ext cx="711200" cy="4349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66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63" name="Google Shape;963;p14"/>
          <p:cNvCxnSpPr/>
          <p:nvPr/>
        </p:nvCxnSpPr>
        <p:spPr>
          <a:xfrm>
            <a:off x="8099411" y="8325756"/>
            <a:ext cx="3960411" cy="0"/>
          </a:xfrm>
          <a:prstGeom prst="straightConnector1">
            <a:avLst/>
          </a:prstGeom>
          <a:noFill/>
          <a:ln cap="flat" cmpd="sng" w="19050">
            <a:solidFill>
              <a:srgbClr val="5956E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64" name="Google Shape;964;p14"/>
          <p:cNvCxnSpPr/>
          <p:nvPr/>
        </p:nvCxnSpPr>
        <p:spPr>
          <a:xfrm>
            <a:off x="12775684" y="8325756"/>
            <a:ext cx="3941973" cy="0"/>
          </a:xfrm>
          <a:prstGeom prst="straightConnector1">
            <a:avLst/>
          </a:prstGeom>
          <a:noFill/>
          <a:ln cap="flat" cmpd="sng" w="19050">
            <a:solidFill>
              <a:srgbClr val="5956E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965" name="Google Shape;965;p14"/>
          <p:cNvCxnSpPr/>
          <p:nvPr/>
        </p:nvCxnSpPr>
        <p:spPr>
          <a:xfrm>
            <a:off x="8099411" y="8768269"/>
            <a:ext cx="3960411" cy="0"/>
          </a:xfrm>
          <a:prstGeom prst="straightConnector1">
            <a:avLst/>
          </a:prstGeom>
          <a:noFill/>
          <a:ln cap="flat" cmpd="sng" w="19050">
            <a:solidFill>
              <a:srgbClr val="5956E0"/>
            </a:solidFill>
            <a:prstDash val="lgDash"/>
            <a:round/>
            <a:headEnd len="sm" w="sm" type="none"/>
            <a:tailEnd len="sm" w="sm" type="none"/>
          </a:ln>
        </p:spPr>
      </p:cxnSp>
      <p:cxnSp>
        <p:nvCxnSpPr>
          <p:cNvPr id="966" name="Google Shape;966;p14"/>
          <p:cNvCxnSpPr/>
          <p:nvPr/>
        </p:nvCxnSpPr>
        <p:spPr>
          <a:xfrm>
            <a:off x="12775684" y="8768269"/>
            <a:ext cx="3941973" cy="0"/>
          </a:xfrm>
          <a:prstGeom prst="straightConnector1">
            <a:avLst/>
          </a:prstGeom>
          <a:noFill/>
          <a:ln cap="flat" cmpd="sng" w="19050">
            <a:solidFill>
              <a:srgbClr val="5956E0"/>
            </a:solidFill>
            <a:prstDash val="lgDash"/>
            <a:round/>
            <a:headEnd len="lg" w="lg" type="oval"/>
            <a:tailEnd len="lg" w="lg" type="oval"/>
          </a:ln>
        </p:spPr>
      </p:cxnSp>
      <p:cxnSp>
        <p:nvCxnSpPr>
          <p:cNvPr id="967" name="Google Shape;967;p14"/>
          <p:cNvCxnSpPr/>
          <p:nvPr/>
        </p:nvCxnSpPr>
        <p:spPr>
          <a:xfrm>
            <a:off x="8099411" y="9229779"/>
            <a:ext cx="3960411" cy="0"/>
          </a:xfrm>
          <a:prstGeom prst="straightConnector1">
            <a:avLst/>
          </a:prstGeom>
          <a:noFill/>
          <a:ln cap="flat" cmpd="sng" w="19050">
            <a:solidFill>
              <a:srgbClr val="5956E0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968" name="Google Shape;968;p14"/>
          <p:cNvCxnSpPr/>
          <p:nvPr/>
        </p:nvCxnSpPr>
        <p:spPr>
          <a:xfrm>
            <a:off x="12775684" y="9210783"/>
            <a:ext cx="3941973" cy="0"/>
          </a:xfrm>
          <a:prstGeom prst="straightConnector1">
            <a:avLst/>
          </a:prstGeom>
          <a:noFill/>
          <a:ln cap="flat" cmpd="sng" w="19050">
            <a:solidFill>
              <a:srgbClr val="5956E0"/>
            </a:solidFill>
            <a:prstDash val="dot"/>
            <a:round/>
            <a:headEnd len="lg" w="lg" type="diamond"/>
            <a:tailEnd len="lg" w="lg" type="diamond"/>
          </a:ln>
        </p:spPr>
      </p:cxnSp>
      <p:grpSp>
        <p:nvGrpSpPr>
          <p:cNvPr id="969" name="Google Shape;969;p14"/>
          <p:cNvGrpSpPr/>
          <p:nvPr/>
        </p:nvGrpSpPr>
        <p:grpSpPr>
          <a:xfrm>
            <a:off x="710043" y="2427759"/>
            <a:ext cx="5570242" cy="5395763"/>
            <a:chOff x="0" y="-47625"/>
            <a:chExt cx="7426989" cy="7194351"/>
          </a:xfrm>
        </p:grpSpPr>
        <p:sp>
          <p:nvSpPr>
            <p:cNvPr id="970" name="Google Shape;970;p14"/>
            <p:cNvSpPr txBox="1"/>
            <p:nvPr/>
          </p:nvSpPr>
          <p:spPr>
            <a:xfrm>
              <a:off x="0" y="-47625"/>
              <a:ext cx="7426989" cy="32984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Resource</a:t>
              </a:r>
              <a:endParaRPr/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Page</a:t>
              </a:r>
              <a:endParaRPr/>
            </a:p>
          </p:txBody>
        </p:sp>
        <p:sp>
          <p:nvSpPr>
            <p:cNvPr id="971" name="Google Shape;971;p14"/>
            <p:cNvSpPr txBox="1"/>
            <p:nvPr/>
          </p:nvSpPr>
          <p:spPr>
            <a:xfrm>
              <a:off x="0" y="3818585"/>
              <a:ext cx="7426989" cy="332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 these design resources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 your Canva Presentation.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Happy designing! 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Delete or hide this page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before presenting. </a:t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cbe9d9eab_1_86"/>
          <p:cNvSpPr/>
          <p:nvPr/>
        </p:nvSpPr>
        <p:spPr>
          <a:xfrm>
            <a:off x="3125587" y="137122"/>
            <a:ext cx="11841786" cy="10012756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138" name="Google Shape;138;g25cbe9d9eab_1_86"/>
          <p:cNvSpPr txBox="1"/>
          <p:nvPr/>
        </p:nvSpPr>
        <p:spPr>
          <a:xfrm>
            <a:off x="2717675" y="2362375"/>
            <a:ext cx="126576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0">
                <a:latin typeface="Unbounded Medium"/>
                <a:ea typeface="Unbounded Medium"/>
                <a:cs typeface="Unbounded Medium"/>
                <a:sym typeface="Unbounded Medium"/>
              </a:rPr>
              <a:t>Game your tasks: Make every chore feel like a turn, not a toil.</a:t>
            </a:r>
            <a:endParaRPr sz="7000">
              <a:latin typeface="Unbounded Medium"/>
              <a:ea typeface="Unbounded Medium"/>
              <a:cs typeface="Unbounded Medium"/>
              <a:sym typeface="Unbounded Medium"/>
            </a:endParaRPr>
          </a:p>
        </p:txBody>
      </p:sp>
      <p:pic>
        <p:nvPicPr>
          <p:cNvPr id="139" name="Google Shape;139;g25cbe9d9eab_1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5cbe9d9eab_1_86"/>
          <p:cNvSpPr txBox="1"/>
          <p:nvPr/>
        </p:nvSpPr>
        <p:spPr>
          <a:xfrm>
            <a:off x="4772025" y="6047850"/>
            <a:ext cx="8752200" cy="23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Turno’s value proposition embodies the problem we seek to solve &amp; the solution we provide for our users</a:t>
            </a:r>
            <a:endParaRPr sz="4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141" name="Google Shape;141;g25cbe9d9eab_1_86"/>
          <p:cNvSpPr/>
          <p:nvPr/>
        </p:nvSpPr>
        <p:spPr>
          <a:xfrm rot="-206533">
            <a:off x="-7351213" y="5429634"/>
            <a:ext cx="11833531" cy="10005776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142" name="Google Shape;142;g25cbe9d9eab_1_86"/>
          <p:cNvSpPr/>
          <p:nvPr/>
        </p:nvSpPr>
        <p:spPr>
          <a:xfrm rot="9062775">
            <a:off x="14600357" y="-6391974"/>
            <a:ext cx="9515771" cy="11802984"/>
          </a:xfrm>
          <a:custGeom>
            <a:rect b="b" l="l" r="r" t="t"/>
            <a:pathLst>
              <a:path extrusionOk="0" h="8331766" w="9853730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143" name="Google Shape;143;g25cbe9d9eab_1_86"/>
          <p:cNvSpPr txBox="1"/>
          <p:nvPr/>
        </p:nvSpPr>
        <p:spPr>
          <a:xfrm>
            <a:off x="4670375" y="1082150"/>
            <a:ext cx="8752200" cy="98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value proposition</a:t>
            </a:r>
            <a:endParaRPr sz="30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6" name="Google Shape;976;p15"/>
          <p:cNvGrpSpPr/>
          <p:nvPr/>
        </p:nvGrpSpPr>
        <p:grpSpPr>
          <a:xfrm>
            <a:off x="0" y="-216991"/>
            <a:ext cx="6556700" cy="10503991"/>
            <a:chOff x="0" y="-57150"/>
            <a:chExt cx="1726867" cy="2766483"/>
          </a:xfrm>
        </p:grpSpPr>
        <p:sp>
          <p:nvSpPr>
            <p:cNvPr id="977" name="Google Shape;977;p15"/>
            <p:cNvSpPr/>
            <p:nvPr/>
          </p:nvSpPr>
          <p:spPr>
            <a:xfrm>
              <a:off x="0" y="0"/>
              <a:ext cx="1726867" cy="2709333"/>
            </a:xfrm>
            <a:custGeom>
              <a:rect b="b" l="l" r="r" t="t"/>
              <a:pathLst>
                <a:path extrusionOk="0" h="2709333" w="1726867">
                  <a:moveTo>
                    <a:pt x="0" y="0"/>
                  </a:moveTo>
                  <a:lnTo>
                    <a:pt x="1726867" y="0"/>
                  </a:lnTo>
                  <a:lnTo>
                    <a:pt x="172686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EDFFF"/>
            </a:solidFill>
            <a:ln>
              <a:noFill/>
            </a:ln>
          </p:spPr>
        </p:sp>
        <p:sp>
          <p:nvSpPr>
            <p:cNvPr id="978" name="Google Shape;978;p15"/>
            <p:cNvSpPr txBox="1"/>
            <p:nvPr/>
          </p:nvSpPr>
          <p:spPr>
            <a:xfrm>
              <a:off x="0" y="-57150"/>
              <a:ext cx="1726867" cy="27664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9" name="Google Shape;979;p15"/>
          <p:cNvGrpSpPr/>
          <p:nvPr/>
        </p:nvGrpSpPr>
        <p:grpSpPr>
          <a:xfrm>
            <a:off x="610083" y="2427759"/>
            <a:ext cx="5532757" cy="5395763"/>
            <a:chOff x="0" y="-47625"/>
            <a:chExt cx="7377009" cy="7194351"/>
          </a:xfrm>
        </p:grpSpPr>
        <p:sp>
          <p:nvSpPr>
            <p:cNvPr id="980" name="Google Shape;980;p15"/>
            <p:cNvSpPr txBox="1"/>
            <p:nvPr/>
          </p:nvSpPr>
          <p:spPr>
            <a:xfrm>
              <a:off x="0" y="-47625"/>
              <a:ext cx="7377009" cy="32984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Resource</a:t>
              </a:r>
              <a:endParaRPr/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Page</a:t>
              </a:r>
              <a:endParaRPr/>
            </a:p>
          </p:txBody>
        </p:sp>
        <p:sp>
          <p:nvSpPr>
            <p:cNvPr id="981" name="Google Shape;981;p15"/>
            <p:cNvSpPr txBox="1"/>
            <p:nvPr/>
          </p:nvSpPr>
          <p:spPr>
            <a:xfrm>
              <a:off x="0" y="3818585"/>
              <a:ext cx="7377009" cy="33281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Use these design resources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in your Canva Presentation.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Happy designing! 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Delete or hide this page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before presenting. </a:t>
              </a:r>
              <a:endParaRPr/>
            </a:p>
          </p:txBody>
        </p:sp>
      </p:grpSp>
      <p:sp>
        <p:nvSpPr>
          <p:cNvPr id="982" name="Google Shape;982;p15"/>
          <p:cNvSpPr/>
          <p:nvPr/>
        </p:nvSpPr>
        <p:spPr>
          <a:xfrm>
            <a:off x="7887157" y="1567162"/>
            <a:ext cx="1216788" cy="1330484"/>
          </a:xfrm>
          <a:custGeom>
            <a:rect b="b" l="l" r="r" t="t"/>
            <a:pathLst>
              <a:path extrusionOk="0" h="1330484" w="1216788">
                <a:moveTo>
                  <a:pt x="0" y="0"/>
                </a:moveTo>
                <a:lnTo>
                  <a:pt x="1216787" y="0"/>
                </a:lnTo>
                <a:lnTo>
                  <a:pt x="1216787" y="1330483"/>
                </a:lnTo>
                <a:lnTo>
                  <a:pt x="0" y="1330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3" name="Google Shape;983;p15"/>
          <p:cNvSpPr/>
          <p:nvPr/>
        </p:nvSpPr>
        <p:spPr>
          <a:xfrm>
            <a:off x="12100854" y="1567162"/>
            <a:ext cx="844252" cy="1330484"/>
          </a:xfrm>
          <a:custGeom>
            <a:rect b="b" l="l" r="r" t="t"/>
            <a:pathLst>
              <a:path extrusionOk="0" h="1330484" w="844252">
                <a:moveTo>
                  <a:pt x="0" y="0"/>
                </a:moveTo>
                <a:lnTo>
                  <a:pt x="844253" y="0"/>
                </a:lnTo>
                <a:lnTo>
                  <a:pt x="844253" y="1330483"/>
                </a:lnTo>
                <a:lnTo>
                  <a:pt x="0" y="13304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4" name="Google Shape;984;p15"/>
          <p:cNvSpPr/>
          <p:nvPr/>
        </p:nvSpPr>
        <p:spPr>
          <a:xfrm>
            <a:off x="13894581" y="1567162"/>
            <a:ext cx="959387" cy="1180454"/>
          </a:xfrm>
          <a:custGeom>
            <a:rect b="b" l="l" r="r" t="t"/>
            <a:pathLst>
              <a:path extrusionOk="0" h="1180454" w="959387">
                <a:moveTo>
                  <a:pt x="0" y="0"/>
                </a:moveTo>
                <a:lnTo>
                  <a:pt x="959388" y="0"/>
                </a:lnTo>
                <a:lnTo>
                  <a:pt x="959388" y="1180454"/>
                </a:lnTo>
                <a:lnTo>
                  <a:pt x="0" y="11804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5" name="Google Shape;985;p15"/>
          <p:cNvSpPr/>
          <p:nvPr/>
        </p:nvSpPr>
        <p:spPr>
          <a:xfrm>
            <a:off x="15895239" y="1567162"/>
            <a:ext cx="830611" cy="1180454"/>
          </a:xfrm>
          <a:custGeom>
            <a:rect b="b" l="l" r="r" t="t"/>
            <a:pathLst>
              <a:path extrusionOk="0" h="1180454" w="830611">
                <a:moveTo>
                  <a:pt x="0" y="0"/>
                </a:moveTo>
                <a:lnTo>
                  <a:pt x="830610" y="0"/>
                </a:lnTo>
                <a:lnTo>
                  <a:pt x="830610" y="1180454"/>
                </a:lnTo>
                <a:lnTo>
                  <a:pt x="0" y="118045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6" name="Google Shape;986;p15"/>
          <p:cNvSpPr/>
          <p:nvPr/>
        </p:nvSpPr>
        <p:spPr>
          <a:xfrm>
            <a:off x="15743317" y="3778855"/>
            <a:ext cx="1134453" cy="983880"/>
          </a:xfrm>
          <a:custGeom>
            <a:rect b="b" l="l" r="r" t="t"/>
            <a:pathLst>
              <a:path extrusionOk="0" h="983880" w="1134453">
                <a:moveTo>
                  <a:pt x="0" y="0"/>
                </a:moveTo>
                <a:lnTo>
                  <a:pt x="1134454" y="0"/>
                </a:lnTo>
                <a:lnTo>
                  <a:pt x="1134454" y="983880"/>
                </a:lnTo>
                <a:lnTo>
                  <a:pt x="0" y="9838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7" name="Google Shape;987;p15"/>
          <p:cNvSpPr/>
          <p:nvPr/>
        </p:nvSpPr>
        <p:spPr>
          <a:xfrm>
            <a:off x="9997674" y="3778855"/>
            <a:ext cx="1090392" cy="1090392"/>
          </a:xfrm>
          <a:custGeom>
            <a:rect b="b" l="l" r="r" t="t"/>
            <a:pathLst>
              <a:path extrusionOk="0" h="1090392" w="1090392">
                <a:moveTo>
                  <a:pt x="0" y="0"/>
                </a:moveTo>
                <a:lnTo>
                  <a:pt x="1090392" y="0"/>
                </a:lnTo>
                <a:lnTo>
                  <a:pt x="1090392" y="1090392"/>
                </a:lnTo>
                <a:lnTo>
                  <a:pt x="0" y="1090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8" name="Google Shape;988;p15"/>
          <p:cNvSpPr/>
          <p:nvPr/>
        </p:nvSpPr>
        <p:spPr>
          <a:xfrm>
            <a:off x="12006531" y="3672343"/>
            <a:ext cx="1032899" cy="1090392"/>
          </a:xfrm>
          <a:custGeom>
            <a:rect b="b" l="l" r="r" t="t"/>
            <a:pathLst>
              <a:path extrusionOk="0" h="1090392" w="1032899">
                <a:moveTo>
                  <a:pt x="0" y="0"/>
                </a:moveTo>
                <a:lnTo>
                  <a:pt x="1032899" y="0"/>
                </a:lnTo>
                <a:lnTo>
                  <a:pt x="1032899" y="1090392"/>
                </a:lnTo>
                <a:lnTo>
                  <a:pt x="0" y="10903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89" name="Google Shape;989;p15"/>
          <p:cNvSpPr/>
          <p:nvPr/>
        </p:nvSpPr>
        <p:spPr>
          <a:xfrm>
            <a:off x="9988958" y="5877110"/>
            <a:ext cx="1107825" cy="1011142"/>
          </a:xfrm>
          <a:custGeom>
            <a:rect b="b" l="l" r="r" t="t"/>
            <a:pathLst>
              <a:path extrusionOk="0" h="1011142" w="1107825">
                <a:moveTo>
                  <a:pt x="0" y="0"/>
                </a:moveTo>
                <a:lnTo>
                  <a:pt x="1107825" y="0"/>
                </a:lnTo>
                <a:lnTo>
                  <a:pt x="1107825" y="1011142"/>
                </a:lnTo>
                <a:lnTo>
                  <a:pt x="0" y="1011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0" name="Google Shape;990;p15"/>
          <p:cNvSpPr/>
          <p:nvPr/>
        </p:nvSpPr>
        <p:spPr>
          <a:xfrm>
            <a:off x="8064133" y="5828289"/>
            <a:ext cx="862836" cy="1108784"/>
          </a:xfrm>
          <a:custGeom>
            <a:rect b="b" l="l" r="r" t="t"/>
            <a:pathLst>
              <a:path extrusionOk="0" h="1108784" w="862836">
                <a:moveTo>
                  <a:pt x="0" y="0"/>
                </a:moveTo>
                <a:lnTo>
                  <a:pt x="862835" y="0"/>
                </a:lnTo>
                <a:lnTo>
                  <a:pt x="862835" y="1108784"/>
                </a:lnTo>
                <a:lnTo>
                  <a:pt x="0" y="11087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1" name="Google Shape;991;p15"/>
          <p:cNvSpPr/>
          <p:nvPr/>
        </p:nvSpPr>
        <p:spPr>
          <a:xfrm>
            <a:off x="13959779" y="3672343"/>
            <a:ext cx="828992" cy="1020012"/>
          </a:xfrm>
          <a:custGeom>
            <a:rect b="b" l="l" r="r" t="t"/>
            <a:pathLst>
              <a:path extrusionOk="0" h="1020012" w="828992">
                <a:moveTo>
                  <a:pt x="0" y="0"/>
                </a:moveTo>
                <a:lnTo>
                  <a:pt x="828992" y="0"/>
                </a:lnTo>
                <a:lnTo>
                  <a:pt x="828992" y="1020013"/>
                </a:lnTo>
                <a:lnTo>
                  <a:pt x="0" y="10200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2" name="Google Shape;992;p15"/>
          <p:cNvSpPr/>
          <p:nvPr/>
        </p:nvSpPr>
        <p:spPr>
          <a:xfrm>
            <a:off x="7899791" y="3778855"/>
            <a:ext cx="1191518" cy="1083198"/>
          </a:xfrm>
          <a:custGeom>
            <a:rect b="b" l="l" r="r" t="t"/>
            <a:pathLst>
              <a:path extrusionOk="0" h="1083198" w="1191518">
                <a:moveTo>
                  <a:pt x="0" y="0"/>
                </a:moveTo>
                <a:lnTo>
                  <a:pt x="1191519" y="0"/>
                </a:lnTo>
                <a:lnTo>
                  <a:pt x="1191519" y="1083199"/>
                </a:lnTo>
                <a:lnTo>
                  <a:pt x="0" y="10831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3" name="Google Shape;993;p15"/>
          <p:cNvSpPr/>
          <p:nvPr/>
        </p:nvSpPr>
        <p:spPr>
          <a:xfrm>
            <a:off x="10055511" y="7804435"/>
            <a:ext cx="974718" cy="886107"/>
          </a:xfrm>
          <a:custGeom>
            <a:rect b="b" l="l" r="r" t="t"/>
            <a:pathLst>
              <a:path extrusionOk="0" h="886107" w="974718">
                <a:moveTo>
                  <a:pt x="0" y="0"/>
                </a:moveTo>
                <a:lnTo>
                  <a:pt x="974718" y="0"/>
                </a:lnTo>
                <a:lnTo>
                  <a:pt x="974718" y="886108"/>
                </a:lnTo>
                <a:lnTo>
                  <a:pt x="0" y="8861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4" name="Google Shape;994;p15"/>
          <p:cNvSpPr/>
          <p:nvPr/>
        </p:nvSpPr>
        <p:spPr>
          <a:xfrm>
            <a:off x="12060590" y="5805054"/>
            <a:ext cx="924780" cy="886107"/>
          </a:xfrm>
          <a:custGeom>
            <a:rect b="b" l="l" r="r" t="t"/>
            <a:pathLst>
              <a:path extrusionOk="0" h="886107" w="924780">
                <a:moveTo>
                  <a:pt x="0" y="0"/>
                </a:moveTo>
                <a:lnTo>
                  <a:pt x="924780" y="0"/>
                </a:lnTo>
                <a:lnTo>
                  <a:pt x="924780" y="886107"/>
                </a:lnTo>
                <a:lnTo>
                  <a:pt x="0" y="8861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5" name="Google Shape;995;p15"/>
          <p:cNvSpPr/>
          <p:nvPr/>
        </p:nvSpPr>
        <p:spPr>
          <a:xfrm>
            <a:off x="15778133" y="5979966"/>
            <a:ext cx="1064822" cy="536283"/>
          </a:xfrm>
          <a:custGeom>
            <a:rect b="b" l="l" r="r" t="t"/>
            <a:pathLst>
              <a:path extrusionOk="0" h="536283" w="1064822">
                <a:moveTo>
                  <a:pt x="0" y="0"/>
                </a:moveTo>
                <a:lnTo>
                  <a:pt x="1064822" y="0"/>
                </a:lnTo>
                <a:lnTo>
                  <a:pt x="1064822" y="536283"/>
                </a:lnTo>
                <a:lnTo>
                  <a:pt x="0" y="53628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6" name="Google Shape;996;p15"/>
          <p:cNvSpPr/>
          <p:nvPr/>
        </p:nvSpPr>
        <p:spPr>
          <a:xfrm>
            <a:off x="13826715" y="5698549"/>
            <a:ext cx="1095120" cy="1099116"/>
          </a:xfrm>
          <a:custGeom>
            <a:rect b="b" l="l" r="r" t="t"/>
            <a:pathLst>
              <a:path extrusionOk="0" h="1099116" w="1095120">
                <a:moveTo>
                  <a:pt x="0" y="0"/>
                </a:moveTo>
                <a:lnTo>
                  <a:pt x="1095120" y="0"/>
                </a:lnTo>
                <a:lnTo>
                  <a:pt x="1095120" y="1099116"/>
                </a:lnTo>
                <a:lnTo>
                  <a:pt x="0" y="10991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7" name="Google Shape;997;p15"/>
          <p:cNvSpPr/>
          <p:nvPr/>
        </p:nvSpPr>
        <p:spPr>
          <a:xfrm>
            <a:off x="8026263" y="7691221"/>
            <a:ext cx="938575" cy="1112536"/>
          </a:xfrm>
          <a:custGeom>
            <a:rect b="b" l="l" r="r" t="t"/>
            <a:pathLst>
              <a:path extrusionOk="0" h="1112536" w="938575">
                <a:moveTo>
                  <a:pt x="0" y="0"/>
                </a:moveTo>
                <a:lnTo>
                  <a:pt x="938575" y="0"/>
                </a:lnTo>
                <a:lnTo>
                  <a:pt x="938575" y="1112536"/>
                </a:lnTo>
                <a:lnTo>
                  <a:pt x="0" y="111253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8" name="Google Shape;998;p15"/>
          <p:cNvSpPr/>
          <p:nvPr/>
        </p:nvSpPr>
        <p:spPr>
          <a:xfrm>
            <a:off x="11851145" y="7972290"/>
            <a:ext cx="1343671" cy="718253"/>
          </a:xfrm>
          <a:custGeom>
            <a:rect b="b" l="l" r="r" t="t"/>
            <a:pathLst>
              <a:path extrusionOk="0" h="718253" w="1343671">
                <a:moveTo>
                  <a:pt x="0" y="0"/>
                </a:moveTo>
                <a:lnTo>
                  <a:pt x="1343671" y="0"/>
                </a:lnTo>
                <a:lnTo>
                  <a:pt x="1343671" y="718253"/>
                </a:lnTo>
                <a:lnTo>
                  <a:pt x="0" y="7182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99" name="Google Shape;999;p15"/>
          <p:cNvSpPr/>
          <p:nvPr/>
        </p:nvSpPr>
        <p:spPr>
          <a:xfrm>
            <a:off x="15680238" y="7744473"/>
            <a:ext cx="1260612" cy="999321"/>
          </a:xfrm>
          <a:custGeom>
            <a:rect b="b" l="l" r="r" t="t"/>
            <a:pathLst>
              <a:path extrusionOk="0" h="999321" w="1260612">
                <a:moveTo>
                  <a:pt x="0" y="0"/>
                </a:moveTo>
                <a:lnTo>
                  <a:pt x="1260612" y="0"/>
                </a:lnTo>
                <a:lnTo>
                  <a:pt x="1260612" y="999322"/>
                </a:lnTo>
                <a:lnTo>
                  <a:pt x="0" y="9993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0" name="Google Shape;1000;p15"/>
          <p:cNvSpPr/>
          <p:nvPr/>
        </p:nvSpPr>
        <p:spPr>
          <a:xfrm>
            <a:off x="10055511" y="1483243"/>
            <a:ext cx="967139" cy="1485828"/>
          </a:xfrm>
          <a:custGeom>
            <a:rect b="b" l="l" r="r" t="t"/>
            <a:pathLst>
              <a:path extrusionOk="0" h="1485828" w="967139">
                <a:moveTo>
                  <a:pt x="0" y="0"/>
                </a:moveTo>
                <a:lnTo>
                  <a:pt x="967139" y="0"/>
                </a:lnTo>
                <a:lnTo>
                  <a:pt x="967139" y="1485828"/>
                </a:lnTo>
                <a:lnTo>
                  <a:pt x="0" y="14858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01" name="Google Shape;1001;p15"/>
          <p:cNvSpPr/>
          <p:nvPr/>
        </p:nvSpPr>
        <p:spPr>
          <a:xfrm>
            <a:off x="13826715" y="7651597"/>
            <a:ext cx="1092198" cy="1092198"/>
          </a:xfrm>
          <a:custGeom>
            <a:rect b="b" l="l" r="r" t="t"/>
            <a:pathLst>
              <a:path extrusionOk="0" h="1092198" w="1092198">
                <a:moveTo>
                  <a:pt x="0" y="0"/>
                </a:moveTo>
                <a:lnTo>
                  <a:pt x="1092198" y="0"/>
                </a:lnTo>
                <a:lnTo>
                  <a:pt x="1092198" y="1092198"/>
                </a:lnTo>
                <a:lnTo>
                  <a:pt x="0" y="109219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2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Google Shape;1006;p16"/>
          <p:cNvGrpSpPr/>
          <p:nvPr/>
        </p:nvGrpSpPr>
        <p:grpSpPr>
          <a:xfrm>
            <a:off x="0" y="-216991"/>
            <a:ext cx="6556700" cy="10503991"/>
            <a:chOff x="0" y="-57150"/>
            <a:chExt cx="1726867" cy="2766483"/>
          </a:xfrm>
        </p:grpSpPr>
        <p:sp>
          <p:nvSpPr>
            <p:cNvPr id="1007" name="Google Shape;1007;p16"/>
            <p:cNvSpPr/>
            <p:nvPr/>
          </p:nvSpPr>
          <p:spPr>
            <a:xfrm>
              <a:off x="0" y="0"/>
              <a:ext cx="1726867" cy="2709333"/>
            </a:xfrm>
            <a:custGeom>
              <a:rect b="b" l="l" r="r" t="t"/>
              <a:pathLst>
                <a:path extrusionOk="0" h="2709333" w="1726867">
                  <a:moveTo>
                    <a:pt x="0" y="0"/>
                  </a:moveTo>
                  <a:lnTo>
                    <a:pt x="1726867" y="0"/>
                  </a:lnTo>
                  <a:lnTo>
                    <a:pt x="172686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EDFFF"/>
            </a:solidFill>
            <a:ln>
              <a:noFill/>
            </a:ln>
          </p:spPr>
        </p:sp>
        <p:sp>
          <p:nvSpPr>
            <p:cNvPr id="1008" name="Google Shape;1008;p16"/>
            <p:cNvSpPr txBox="1"/>
            <p:nvPr/>
          </p:nvSpPr>
          <p:spPr>
            <a:xfrm>
              <a:off x="0" y="-57150"/>
              <a:ext cx="1726867" cy="27664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16"/>
          <p:cNvGrpSpPr/>
          <p:nvPr/>
        </p:nvGrpSpPr>
        <p:grpSpPr>
          <a:xfrm>
            <a:off x="730122" y="2218242"/>
            <a:ext cx="5652110" cy="5814797"/>
            <a:chOff x="0" y="-47625"/>
            <a:chExt cx="7536147" cy="7753063"/>
          </a:xfrm>
        </p:grpSpPr>
        <p:sp>
          <p:nvSpPr>
            <p:cNvPr id="1010" name="Google Shape;1010;p16"/>
            <p:cNvSpPr txBox="1"/>
            <p:nvPr/>
          </p:nvSpPr>
          <p:spPr>
            <a:xfrm>
              <a:off x="0" y="-47625"/>
              <a:ext cx="7536147" cy="32984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Resource</a:t>
              </a:r>
              <a:endParaRPr/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Page</a:t>
              </a:r>
              <a:endParaRPr/>
            </a:p>
          </p:txBody>
        </p:sp>
        <p:sp>
          <p:nvSpPr>
            <p:cNvPr id="1011" name="Google Shape;1011;p16"/>
            <p:cNvSpPr txBox="1"/>
            <p:nvPr/>
          </p:nvSpPr>
          <p:spPr>
            <a:xfrm>
              <a:off x="0" y="3818585"/>
              <a:ext cx="7536147" cy="38868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Find the magic and fun in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presenting with Canva Presentations. 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Press the following keys while on 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Present mode! 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Delete or hide this page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before presenting. </a:t>
              </a:r>
              <a:endParaRPr/>
            </a:p>
          </p:txBody>
        </p:sp>
      </p:grpSp>
      <p:graphicFrame>
        <p:nvGraphicFramePr>
          <p:cNvPr id="1012" name="Google Shape;1012;p16"/>
          <p:cNvGraphicFramePr/>
          <p:nvPr/>
        </p:nvGraphicFramePr>
        <p:xfrm>
          <a:off x="7628514" y="1028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{F2EB8EBE-F823-4E3B-9918-251AA96B6A5F}</a:tableStyleId>
              </a:tblPr>
              <a:tblGrid>
                <a:gridCol w="4810625"/>
                <a:gridCol w="4810625"/>
              </a:tblGrid>
              <a:tr h="203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 for blur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 for confetti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 for a drumroll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 for mic drop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34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 for bubbles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Q for quiet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29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U for unveil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Any number from</a:t>
                      </a:r>
                      <a:endParaRPr sz="1100" u="none" cap="none" strike="noStrike"/>
                    </a:p>
                    <a:p>
                      <a:pPr indent="0" lvl="0" marL="0" marR="0" rtl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3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0-9 for a timer</a:t>
                      </a:r>
                      <a:endParaRPr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17"/>
          <p:cNvGrpSpPr/>
          <p:nvPr/>
        </p:nvGrpSpPr>
        <p:grpSpPr>
          <a:xfrm>
            <a:off x="0" y="-216991"/>
            <a:ext cx="6556700" cy="10503991"/>
            <a:chOff x="0" y="-57150"/>
            <a:chExt cx="1726867" cy="2766483"/>
          </a:xfrm>
        </p:grpSpPr>
        <p:sp>
          <p:nvSpPr>
            <p:cNvPr id="1018" name="Google Shape;1018;p17"/>
            <p:cNvSpPr/>
            <p:nvPr/>
          </p:nvSpPr>
          <p:spPr>
            <a:xfrm>
              <a:off x="0" y="0"/>
              <a:ext cx="1726867" cy="2709333"/>
            </a:xfrm>
            <a:custGeom>
              <a:rect b="b" l="l" r="r" t="t"/>
              <a:pathLst>
                <a:path extrusionOk="0" h="2709333" w="1726867">
                  <a:moveTo>
                    <a:pt x="0" y="0"/>
                  </a:moveTo>
                  <a:lnTo>
                    <a:pt x="1726867" y="0"/>
                  </a:lnTo>
                  <a:lnTo>
                    <a:pt x="1726867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EDFFF"/>
            </a:solidFill>
            <a:ln>
              <a:noFill/>
            </a:ln>
          </p:spPr>
        </p:sp>
        <p:sp>
          <p:nvSpPr>
            <p:cNvPr id="1019" name="Google Shape;1019;p17"/>
            <p:cNvSpPr txBox="1"/>
            <p:nvPr/>
          </p:nvSpPr>
          <p:spPr>
            <a:xfrm>
              <a:off x="0" y="-57150"/>
              <a:ext cx="1726867" cy="276648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0" name="Google Shape;1020;p17"/>
          <p:cNvGrpSpPr/>
          <p:nvPr/>
        </p:nvGrpSpPr>
        <p:grpSpPr>
          <a:xfrm>
            <a:off x="631282" y="2218242"/>
            <a:ext cx="5549911" cy="5814797"/>
            <a:chOff x="0" y="-47625"/>
            <a:chExt cx="7399882" cy="7753063"/>
          </a:xfrm>
        </p:grpSpPr>
        <p:sp>
          <p:nvSpPr>
            <p:cNvPr id="1021" name="Google Shape;1021;p17"/>
            <p:cNvSpPr txBox="1"/>
            <p:nvPr/>
          </p:nvSpPr>
          <p:spPr>
            <a:xfrm>
              <a:off x="0" y="-47625"/>
              <a:ext cx="7399882" cy="329847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Resource</a:t>
              </a:r>
              <a:endParaRPr/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Page</a:t>
              </a:r>
              <a:endParaRPr/>
            </a:p>
          </p:txBody>
        </p:sp>
        <p:sp>
          <p:nvSpPr>
            <p:cNvPr id="1022" name="Google Shape;1022;p17"/>
            <p:cNvSpPr txBox="1"/>
            <p:nvPr/>
          </p:nvSpPr>
          <p:spPr>
            <a:xfrm>
              <a:off x="0" y="3818585"/>
              <a:ext cx="7399882" cy="388685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Presenting live not your thing?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No worries! Record your Canva Presentation your audience can watch 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at their own pace. </a:t>
              </a:r>
              <a:endParaRPr/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3995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Don't forget to delete or hide this page before presenting. </a:t>
              </a:r>
              <a:endParaRPr/>
            </a:p>
          </p:txBody>
        </p:sp>
      </p:grpSp>
      <p:graphicFrame>
        <p:nvGraphicFramePr>
          <p:cNvPr id="1023" name="Google Shape;1023;p17"/>
          <p:cNvGraphicFramePr/>
          <p:nvPr/>
        </p:nvGraphicFramePr>
        <p:xfrm>
          <a:off x="7628514" y="73781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{F2EB8EBE-F823-4E3B-9918-251AA96B6A5F}</a:tableStyleId>
              </a:tblPr>
              <a:tblGrid>
                <a:gridCol w="9621250"/>
              </a:tblGrid>
              <a:tr h="142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Click the Share button on the top right corner of your screen and select 'Present and Record.'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Click ‘Go to recording studio,’ where you can choose the video and audio source for your video presentation. 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Feel free to choose the ‘No camera’ option and record your voice only. 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Start recording, and press pause in between takes if you have to.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244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Once you're done, download your Canva Presentation in MP4 file format or get a link to your Talking Presentation and share it with others. 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91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60027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99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You can also record a video inside the editor! Go to 'Uploads' and click on 'Record yourself'.</a:t>
                      </a:r>
                      <a:endParaRPr sz="1100" u="none" cap="none" strike="noStrike"/>
                    </a:p>
                  </a:txBody>
                  <a:tcPr marT="190500" marB="190500" marR="190500" marL="190500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8D6D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DFC8F8"/>
        </a:solidFill>
      </p:bgPr>
    </p:bg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DFC8F8"/>
        </a:solidFill>
      </p:bgPr>
    </p:bg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A0C7FA"/>
        </a:solidFill>
      </p:bgPr>
    </p:bg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DCDBF2"/>
        </a:soli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9FDFF1"/>
        </a:solidFill>
      </p:bgPr>
    </p:bg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22"/>
          <p:cNvSpPr/>
          <p:nvPr/>
        </p:nvSpPr>
        <p:spPr>
          <a:xfrm>
            <a:off x="1612472" y="1274524"/>
            <a:ext cx="2867980" cy="1602484"/>
          </a:xfrm>
          <a:custGeom>
            <a:rect b="b" l="l" r="r" t="t"/>
            <a:pathLst>
              <a:path extrusionOk="0" h="1602484" w="2867980">
                <a:moveTo>
                  <a:pt x="0" y="0"/>
                </a:moveTo>
                <a:lnTo>
                  <a:pt x="2867980" y="0"/>
                </a:lnTo>
                <a:lnTo>
                  <a:pt x="2867980" y="1602484"/>
                </a:lnTo>
                <a:lnTo>
                  <a:pt x="0" y="16024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5" name="Google Shape;1045;p22"/>
          <p:cNvSpPr/>
          <p:nvPr/>
        </p:nvSpPr>
        <p:spPr>
          <a:xfrm>
            <a:off x="7492049" y="3086100"/>
            <a:ext cx="4193427" cy="4114800"/>
          </a:xfrm>
          <a:custGeom>
            <a:rect b="b" l="l" r="r" t="t"/>
            <a:pathLst>
              <a:path extrusionOk="0" h="4114800" w="4193427">
                <a:moveTo>
                  <a:pt x="0" y="0"/>
                </a:moveTo>
                <a:lnTo>
                  <a:pt x="4193426" y="0"/>
                </a:lnTo>
                <a:lnTo>
                  <a:pt x="419342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6" name="Google Shape;1046;p22"/>
          <p:cNvSpPr/>
          <p:nvPr/>
        </p:nvSpPr>
        <p:spPr>
          <a:xfrm>
            <a:off x="8401288" y="6795127"/>
            <a:ext cx="5930995" cy="3491873"/>
          </a:xfrm>
          <a:custGeom>
            <a:rect b="b" l="l" r="r" t="t"/>
            <a:pathLst>
              <a:path extrusionOk="0" h="3491873" w="5930995">
                <a:moveTo>
                  <a:pt x="0" y="0"/>
                </a:moveTo>
                <a:lnTo>
                  <a:pt x="5930996" y="0"/>
                </a:lnTo>
                <a:lnTo>
                  <a:pt x="5930996" y="3491873"/>
                </a:lnTo>
                <a:lnTo>
                  <a:pt x="0" y="349187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7" name="Google Shape;1047;p22"/>
          <p:cNvSpPr/>
          <p:nvPr/>
        </p:nvSpPr>
        <p:spPr>
          <a:xfrm>
            <a:off x="5412252" y="-37382"/>
            <a:ext cx="4310729" cy="3123482"/>
          </a:xfrm>
          <a:custGeom>
            <a:rect b="b" l="l" r="r" t="t"/>
            <a:pathLst>
              <a:path extrusionOk="0" h="3123482" w="4310729">
                <a:moveTo>
                  <a:pt x="0" y="0"/>
                </a:moveTo>
                <a:lnTo>
                  <a:pt x="4310728" y="0"/>
                </a:lnTo>
                <a:lnTo>
                  <a:pt x="4310728" y="3123482"/>
                </a:lnTo>
                <a:lnTo>
                  <a:pt x="0" y="31234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8" name="Google Shape;1048;p22"/>
          <p:cNvSpPr/>
          <p:nvPr/>
        </p:nvSpPr>
        <p:spPr>
          <a:xfrm>
            <a:off x="4480439" y="4844422"/>
            <a:ext cx="2463736" cy="4114800"/>
          </a:xfrm>
          <a:custGeom>
            <a:rect b="b" l="l" r="r" t="t"/>
            <a:pathLst>
              <a:path extrusionOk="0" h="4114800" w="2463736">
                <a:moveTo>
                  <a:pt x="0" y="0"/>
                </a:moveTo>
                <a:lnTo>
                  <a:pt x="2463736" y="0"/>
                </a:lnTo>
                <a:lnTo>
                  <a:pt x="246373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9" name="Google Shape;1049;p22"/>
          <p:cNvSpPr/>
          <p:nvPr/>
        </p:nvSpPr>
        <p:spPr>
          <a:xfrm>
            <a:off x="14049910" y="5275358"/>
            <a:ext cx="4238090" cy="4114800"/>
          </a:xfrm>
          <a:custGeom>
            <a:rect b="b" l="l" r="r" t="t"/>
            <a:pathLst>
              <a:path extrusionOk="0" h="4114800" w="4238090">
                <a:moveTo>
                  <a:pt x="0" y="0"/>
                </a:moveTo>
                <a:lnTo>
                  <a:pt x="4238090" y="0"/>
                </a:lnTo>
                <a:lnTo>
                  <a:pt x="423809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0" name="Google Shape;1050;p22"/>
          <p:cNvSpPr/>
          <p:nvPr/>
        </p:nvSpPr>
        <p:spPr>
          <a:xfrm>
            <a:off x="234925" y="4420324"/>
            <a:ext cx="3426289" cy="3127248"/>
          </a:xfrm>
          <a:custGeom>
            <a:rect b="b" l="l" r="r" t="t"/>
            <a:pathLst>
              <a:path extrusionOk="0" h="4114800" w="4337075">
                <a:moveTo>
                  <a:pt x="0" y="0"/>
                </a:moveTo>
                <a:lnTo>
                  <a:pt x="4337075" y="0"/>
                </a:lnTo>
                <a:lnTo>
                  <a:pt x="433707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1" name="Google Shape;1051;p22"/>
          <p:cNvSpPr/>
          <p:nvPr/>
        </p:nvSpPr>
        <p:spPr>
          <a:xfrm>
            <a:off x="12392548" y="-265169"/>
            <a:ext cx="4481465" cy="4114800"/>
          </a:xfrm>
          <a:custGeom>
            <a:rect b="b" l="l" r="r" t="t"/>
            <a:pathLst>
              <a:path extrusionOk="0" h="4114800" w="4481465">
                <a:moveTo>
                  <a:pt x="0" y="0"/>
                </a:moveTo>
                <a:lnTo>
                  <a:pt x="4481465" y="0"/>
                </a:lnTo>
                <a:lnTo>
                  <a:pt x="448146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2" name="Google Shape;1052;p22"/>
          <p:cNvSpPr/>
          <p:nvPr/>
        </p:nvSpPr>
        <p:spPr>
          <a:xfrm>
            <a:off x="10128140" y="203836"/>
            <a:ext cx="2105222" cy="1649728"/>
          </a:xfrm>
          <a:custGeom>
            <a:rect b="b" l="l" r="r" t="t"/>
            <a:pathLst>
              <a:path extrusionOk="0" h="1649728" w="2105222">
                <a:moveTo>
                  <a:pt x="0" y="0"/>
                </a:moveTo>
                <a:lnTo>
                  <a:pt x="2105222" y="0"/>
                </a:lnTo>
                <a:lnTo>
                  <a:pt x="2105222" y="1649728"/>
                </a:lnTo>
                <a:lnTo>
                  <a:pt x="0" y="16497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3" name="Google Shape;1053;p22"/>
          <p:cNvSpPr/>
          <p:nvPr/>
        </p:nvSpPr>
        <p:spPr>
          <a:xfrm>
            <a:off x="12233360" y="3849631"/>
            <a:ext cx="1758698" cy="1701541"/>
          </a:xfrm>
          <a:custGeom>
            <a:rect b="b" l="l" r="r" t="t"/>
            <a:pathLst>
              <a:path extrusionOk="0" h="1701541" w="1758698">
                <a:moveTo>
                  <a:pt x="0" y="0"/>
                </a:moveTo>
                <a:lnTo>
                  <a:pt x="1758699" y="0"/>
                </a:lnTo>
                <a:lnTo>
                  <a:pt x="1758699" y="1701541"/>
                </a:lnTo>
                <a:lnTo>
                  <a:pt x="0" y="1701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4" name="Google Shape;1054;p22"/>
          <p:cNvSpPr/>
          <p:nvPr/>
        </p:nvSpPr>
        <p:spPr>
          <a:xfrm>
            <a:off x="15460027" y="3230120"/>
            <a:ext cx="2827973" cy="1614301"/>
          </a:xfrm>
          <a:custGeom>
            <a:rect b="b" l="l" r="r" t="t"/>
            <a:pathLst>
              <a:path extrusionOk="0" h="1614301" w="2827973">
                <a:moveTo>
                  <a:pt x="0" y="0"/>
                </a:moveTo>
                <a:lnTo>
                  <a:pt x="2827973" y="0"/>
                </a:lnTo>
                <a:lnTo>
                  <a:pt x="2827973" y="1614302"/>
                </a:lnTo>
                <a:lnTo>
                  <a:pt x="0" y="16143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5cbf4216a4_0_84"/>
          <p:cNvSpPr txBox="1"/>
          <p:nvPr/>
        </p:nvSpPr>
        <p:spPr>
          <a:xfrm>
            <a:off x="1718129" y="1679656"/>
            <a:ext cx="63483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99"/>
          </a:p>
        </p:txBody>
      </p:sp>
      <p:sp>
        <p:nvSpPr>
          <p:cNvPr id="149" name="Google Shape;149;g25cbf4216a4_0_84"/>
          <p:cNvSpPr/>
          <p:nvPr/>
        </p:nvSpPr>
        <p:spPr>
          <a:xfrm rot="-207015">
            <a:off x="-5464604" y="5120229"/>
            <a:ext cx="14265605" cy="12287089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150" name="Google Shape;150;g25cbf4216a4_0_84"/>
          <p:cNvSpPr/>
          <p:nvPr/>
        </p:nvSpPr>
        <p:spPr>
          <a:xfrm rot="-206533">
            <a:off x="13062196" y="-3912353"/>
            <a:ext cx="9846861" cy="8325958"/>
          </a:xfrm>
          <a:custGeom>
            <a:rect b="b" l="l" r="r" t="t"/>
            <a:pathLst>
              <a:path extrusionOk="0" h="8331766" w="9853730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pic>
        <p:nvPicPr>
          <p:cNvPr id="151" name="Google Shape;151;g25cbf4216a4_0_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g25cbf4216a4_0_84"/>
          <p:cNvSpPr txBox="1"/>
          <p:nvPr/>
        </p:nvSpPr>
        <p:spPr>
          <a:xfrm>
            <a:off x="11598250" y="1587250"/>
            <a:ext cx="59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25cbf4216a4_0_84"/>
          <p:cNvSpPr txBox="1"/>
          <p:nvPr/>
        </p:nvSpPr>
        <p:spPr>
          <a:xfrm>
            <a:off x="6447700" y="427400"/>
            <a:ext cx="115473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99">
                <a:latin typeface="Unbounded Medium"/>
                <a:ea typeface="Unbounded Medium"/>
                <a:cs typeface="Unbounded Medium"/>
                <a:sym typeface="Unbounded Medium"/>
              </a:rPr>
              <a:t>Realization 1: Mobile</a:t>
            </a:r>
            <a:endParaRPr sz="7099"/>
          </a:p>
        </p:txBody>
      </p:sp>
      <p:pic>
        <p:nvPicPr>
          <p:cNvPr id="154" name="Google Shape;154;g25cbf4216a4_0_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3712173" y="5902014"/>
            <a:ext cx="2938825" cy="196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5" name="Google Shape;155;g25cbf4216a4_0_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5400000">
            <a:off x="3844962" y="2977325"/>
            <a:ext cx="2742175" cy="183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25cbf4216a4_0_8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5400000">
            <a:off x="1993014" y="2843975"/>
            <a:ext cx="2960326" cy="201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5cbf4216a4_0_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400000">
            <a:off x="5578025" y="2922238"/>
            <a:ext cx="2587775" cy="18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25cbf4216a4_0_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5400000">
            <a:off x="49044" y="5898957"/>
            <a:ext cx="2775425" cy="192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25cbf4216a4_0_8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5400000">
            <a:off x="7549350" y="3026137"/>
            <a:ext cx="2704126" cy="173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25cbf4216a4_0_8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0112186" y="5466027"/>
            <a:ext cx="1733950" cy="3074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g25cbf4216a4_0_8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4204163" y="5604825"/>
            <a:ext cx="1733950" cy="279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25cbf4216a4_0_8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854799" y="5497675"/>
            <a:ext cx="1733950" cy="3011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25cbf4216a4_0_8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046740" y="5264200"/>
            <a:ext cx="1927950" cy="298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g25cbf4216a4_0_8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1860838" y="2311000"/>
            <a:ext cx="2013025" cy="296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g25cbf4216a4_0_84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66663" y="5415900"/>
            <a:ext cx="1831575" cy="2834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g25cbf4216a4_0_84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15766313" y="2356550"/>
            <a:ext cx="1927950" cy="3073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g25cbf4216a4_0_84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13850713" y="2370313"/>
            <a:ext cx="1927950" cy="30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25cbf4216a4_0_84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566088" y="2468139"/>
            <a:ext cx="1831575" cy="2895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5cbf4216a4_0_84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7962438" y="5250957"/>
            <a:ext cx="1927950" cy="3164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g25cbf4216a4_0_84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9897051" y="2440938"/>
            <a:ext cx="1831575" cy="2904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5cbf4216a4_0_93"/>
          <p:cNvSpPr txBox="1"/>
          <p:nvPr/>
        </p:nvSpPr>
        <p:spPr>
          <a:xfrm>
            <a:off x="3397214" y="3287107"/>
            <a:ext cx="12889800" cy="10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99"/>
          </a:p>
        </p:txBody>
      </p:sp>
      <p:sp>
        <p:nvSpPr>
          <p:cNvPr id="176" name="Google Shape;176;g25cbf4216a4_0_93"/>
          <p:cNvSpPr/>
          <p:nvPr/>
        </p:nvSpPr>
        <p:spPr>
          <a:xfrm rot="-206533">
            <a:off x="-7552938" y="5025884"/>
            <a:ext cx="11833531" cy="10005776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177" name="Google Shape;177;g25cbf4216a4_0_93"/>
          <p:cNvSpPr/>
          <p:nvPr/>
        </p:nvSpPr>
        <p:spPr>
          <a:xfrm rot="-206533">
            <a:off x="13161833" y="-5157903"/>
            <a:ext cx="9846861" cy="8325958"/>
          </a:xfrm>
          <a:custGeom>
            <a:rect b="b" l="l" r="r" t="t"/>
            <a:pathLst>
              <a:path extrusionOk="0" h="8331766" w="9853730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pic>
        <p:nvPicPr>
          <p:cNvPr id="178" name="Google Shape;178;g25cbf4216a4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25cbf4216a4_0_93"/>
          <p:cNvSpPr txBox="1"/>
          <p:nvPr/>
        </p:nvSpPr>
        <p:spPr>
          <a:xfrm>
            <a:off x="11598250" y="1587250"/>
            <a:ext cx="59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g25cbf4216a4_0_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7125" y="1813925"/>
            <a:ext cx="2656321" cy="3185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25cbf4216a4_0_9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83447" y="1928601"/>
            <a:ext cx="2656321" cy="29566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25cbf4216a4_0_9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39768" y="1928603"/>
            <a:ext cx="2559367" cy="2981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25cbf4216a4_0_9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81574" y="1928602"/>
            <a:ext cx="2837438" cy="309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25cbf4216a4_0_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646218" y="1928602"/>
            <a:ext cx="2473765" cy="3091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25cbf4216a4_0_9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27125" y="5127602"/>
            <a:ext cx="2656322" cy="3056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g25cbf4216a4_0_9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683447" y="5075142"/>
            <a:ext cx="2375513" cy="2998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5cbf4216a4_0_93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227789" y="4999870"/>
            <a:ext cx="2573683" cy="31935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g25cbf4216a4_0_9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5400000">
            <a:off x="13898497" y="2240965"/>
            <a:ext cx="2872940" cy="2375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g25cbf4216a4_0_93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-5400000">
            <a:off x="11237246" y="5276073"/>
            <a:ext cx="3162910" cy="27593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25cbf4216a4_0_93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 rot="-5400000">
            <a:off x="13940446" y="5334354"/>
            <a:ext cx="3044959" cy="263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25cbf4216a4_0_9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 rot="-5400000">
            <a:off x="8576642" y="5368917"/>
            <a:ext cx="3247333" cy="2573683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g25cbf4216a4_0_93"/>
          <p:cNvSpPr txBox="1"/>
          <p:nvPr/>
        </p:nvSpPr>
        <p:spPr>
          <a:xfrm>
            <a:off x="6447700" y="427400"/>
            <a:ext cx="115473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99">
                <a:latin typeface="Unbounded Medium"/>
                <a:ea typeface="Unbounded Medium"/>
                <a:cs typeface="Unbounded Medium"/>
                <a:sym typeface="Unbounded Medium"/>
              </a:rPr>
              <a:t>Realization 2: AR</a:t>
            </a:r>
            <a:endParaRPr sz="7099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cbf4216a4_0_138"/>
          <p:cNvSpPr/>
          <p:nvPr/>
        </p:nvSpPr>
        <p:spPr>
          <a:xfrm rot="-206533">
            <a:off x="-7552938" y="5025884"/>
            <a:ext cx="11833531" cy="10005776"/>
          </a:xfrm>
          <a:custGeom>
            <a:rect b="b" l="l" r="r" t="t"/>
            <a:pathLst>
              <a:path extrusionOk="0" h="10012756" w="11841786">
                <a:moveTo>
                  <a:pt x="0" y="0"/>
                </a:moveTo>
                <a:lnTo>
                  <a:pt x="11841785" y="0"/>
                </a:lnTo>
                <a:lnTo>
                  <a:pt x="11841785" y="10012756"/>
                </a:lnTo>
                <a:lnTo>
                  <a:pt x="0" y="10012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sp>
        <p:nvSpPr>
          <p:cNvPr id="198" name="Google Shape;198;g25cbf4216a4_0_138"/>
          <p:cNvSpPr/>
          <p:nvPr/>
        </p:nvSpPr>
        <p:spPr>
          <a:xfrm rot="-206533">
            <a:off x="13161833" y="-5157903"/>
            <a:ext cx="9846861" cy="8325958"/>
          </a:xfrm>
          <a:custGeom>
            <a:rect b="b" l="l" r="r" t="t"/>
            <a:pathLst>
              <a:path extrusionOk="0" h="8331766" w="9853730">
                <a:moveTo>
                  <a:pt x="0" y="0"/>
                </a:moveTo>
                <a:lnTo>
                  <a:pt x="9853730" y="0"/>
                </a:lnTo>
                <a:lnTo>
                  <a:pt x="9853730" y="8331766"/>
                </a:lnTo>
                <a:lnTo>
                  <a:pt x="0" y="83317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 amt="50000"/>
            </a:blip>
            <a:stretch>
              <a:fillRect b="0" l="-859" r="-859" t="0"/>
            </a:stretch>
          </a:blipFill>
          <a:ln>
            <a:noFill/>
          </a:ln>
        </p:spPr>
      </p:sp>
      <p:pic>
        <p:nvPicPr>
          <p:cNvPr id="199" name="Google Shape;199;g25cbf4216a4_0_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150" y="391050"/>
            <a:ext cx="1218975" cy="119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5cbf4216a4_0_138"/>
          <p:cNvSpPr txBox="1"/>
          <p:nvPr/>
        </p:nvSpPr>
        <p:spPr>
          <a:xfrm>
            <a:off x="11598250" y="1587250"/>
            <a:ext cx="593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25cbf4216a4_0_138"/>
          <p:cNvSpPr txBox="1"/>
          <p:nvPr/>
        </p:nvSpPr>
        <p:spPr>
          <a:xfrm>
            <a:off x="3397225" y="427400"/>
            <a:ext cx="14597700" cy="11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99">
                <a:latin typeface="Unbounded Medium"/>
                <a:ea typeface="Unbounded Medium"/>
                <a:cs typeface="Unbounded Medium"/>
                <a:sym typeface="Unbounded Medium"/>
              </a:rPr>
              <a:t>Realization 3: Wearables</a:t>
            </a:r>
            <a:endParaRPr sz="7099"/>
          </a:p>
        </p:txBody>
      </p:sp>
      <p:pic>
        <p:nvPicPr>
          <p:cNvPr id="202" name="Google Shape;202;g25cbf4216a4_0_1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1">
            <a:off x="3712745" y="3696718"/>
            <a:ext cx="4005900" cy="2521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25cbf4216a4_0_138"/>
          <p:cNvPicPr preferRelativeResize="0"/>
          <p:nvPr/>
        </p:nvPicPr>
        <p:blipFill rotWithShape="1">
          <a:blip r:embed="rId6">
            <a:alphaModFix/>
          </a:blip>
          <a:srcRect b="0" l="0" r="0" t="3818"/>
          <a:stretch/>
        </p:blipFill>
        <p:spPr>
          <a:xfrm>
            <a:off x="6976625" y="3047975"/>
            <a:ext cx="2477800" cy="4018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5cbf4216a4_0_1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54425" y="3047979"/>
            <a:ext cx="2252178" cy="380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g25cbf4216a4_0_1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-5399997">
            <a:off x="10889950" y="3834005"/>
            <a:ext cx="3652763" cy="2233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